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36.jpg" ContentType="image/png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  <p:sldMasterId id="2147483662" r:id="rId2"/>
  </p:sldMasterIdLst>
  <p:notesMasterIdLst>
    <p:notesMasterId r:id="rId40"/>
  </p:notesMasterIdLst>
  <p:sldIdLst>
    <p:sldId id="256" r:id="rId3"/>
    <p:sldId id="319" r:id="rId4"/>
    <p:sldId id="321" r:id="rId5"/>
    <p:sldId id="351" r:id="rId6"/>
    <p:sldId id="320" r:id="rId7"/>
    <p:sldId id="322" r:id="rId8"/>
    <p:sldId id="323" r:id="rId9"/>
    <p:sldId id="325" r:id="rId10"/>
    <p:sldId id="326" r:id="rId11"/>
    <p:sldId id="327" r:id="rId12"/>
    <p:sldId id="350" r:id="rId13"/>
    <p:sldId id="349" r:id="rId14"/>
    <p:sldId id="352" r:id="rId15"/>
    <p:sldId id="353" r:id="rId16"/>
    <p:sldId id="356" r:id="rId17"/>
    <p:sldId id="354" r:id="rId18"/>
    <p:sldId id="355" r:id="rId19"/>
    <p:sldId id="328" r:id="rId20"/>
    <p:sldId id="333" r:id="rId21"/>
    <p:sldId id="358" r:id="rId22"/>
    <p:sldId id="357" r:id="rId23"/>
    <p:sldId id="334" r:id="rId24"/>
    <p:sldId id="260" r:id="rId25"/>
    <p:sldId id="261" r:id="rId26"/>
    <p:sldId id="262" r:id="rId27"/>
    <p:sldId id="335" r:id="rId28"/>
    <p:sldId id="359" r:id="rId29"/>
    <p:sldId id="336" r:id="rId30"/>
    <p:sldId id="360" r:id="rId31"/>
    <p:sldId id="361" r:id="rId32"/>
    <p:sldId id="362" r:id="rId33"/>
    <p:sldId id="338" r:id="rId34"/>
    <p:sldId id="339" r:id="rId35"/>
    <p:sldId id="340" r:id="rId36"/>
    <p:sldId id="363" r:id="rId37"/>
    <p:sldId id="341" r:id="rId38"/>
    <p:sldId id="315" r:id="rId39"/>
  </p:sldIdLst>
  <p:sldSz cx="9144000" cy="5143500" type="screen16x9"/>
  <p:notesSz cx="6858000" cy="9144000"/>
  <p:embeddedFontLst>
    <p:embeddedFont>
      <p:font typeface="Barlow" panose="00000500000000000000" pitchFamily="2" charset="0"/>
      <p:regular r:id="rId41"/>
      <p:bold r:id="rId42"/>
      <p:italic r:id="rId43"/>
      <p:boldItalic r:id="rId44"/>
    </p:embeddedFont>
    <p:embeddedFont>
      <p:font typeface="Barlow Light" panose="00000400000000000000" pitchFamily="2" charset="0"/>
      <p:regular r:id="rId45"/>
      <p:bold r:id="rId46"/>
      <p:italic r:id="rId47"/>
      <p:boldItalic r:id="rId48"/>
    </p:embeddedFont>
    <p:embeddedFont>
      <p:font typeface="Dosis" pitchFamily="2" charset="0"/>
      <p:regular r:id="rId49"/>
      <p:bold r:id="rId50"/>
    </p:embeddedFont>
    <p:embeddedFont>
      <p:font typeface="Dosis ExtraLight" pitchFamily="2" charset="0"/>
      <p:regular r:id="rId51"/>
    </p:embeddedFont>
    <p:embeddedFont>
      <p:font typeface="Miriam Libre" panose="00000500000000000000" pitchFamily="2" charset="-79"/>
      <p:regular r:id="rId52"/>
      <p:bold r:id="rId53"/>
    </p:embeddedFont>
    <p:embeddedFont>
      <p:font typeface="Quantico" panose="020B0604020202020204" charset="0"/>
      <p:regular r:id="rId54"/>
      <p:bold r:id="rId55"/>
      <p:italic r:id="rId56"/>
      <p:boldItalic r:id="rId57"/>
    </p:embeddedFont>
    <p:embeddedFont>
      <p:font typeface="Raleway" pitchFamily="2" charset="0"/>
      <p:regular r:id="rId58"/>
      <p:bold r:id="rId59"/>
      <p:italic r:id="rId60"/>
      <p:boldItalic r:id="rId61"/>
    </p:embeddedFont>
    <p:embeddedFont>
      <p:font typeface="Source Sans Pro" panose="020B0503030403020204" pitchFamily="34" charset="0"/>
      <p:regular r:id="rId62"/>
      <p:bold r:id="rId63"/>
      <p:italic r:id="rId64"/>
      <p:boldItalic r:id="rId65"/>
    </p:embeddedFont>
    <p:embeddedFont>
      <p:font typeface="Titillium Web" panose="00000500000000000000" pitchFamily="2" charset="0"/>
      <p:regular r:id="rId66"/>
      <p:bold r:id="rId67"/>
      <p:italic r:id="rId68"/>
      <p:boldItalic r:id="rId69"/>
    </p:embeddedFont>
    <p:embeddedFont>
      <p:font typeface="Titillium Web Light" panose="00000400000000000000" pitchFamily="2" charset="0"/>
      <p:regular r:id="rId70"/>
      <p: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359B"/>
    <a:srgbClr val="ABE852"/>
    <a:srgbClr val="532264"/>
    <a:srgbClr val="CCFF99"/>
    <a:srgbClr val="CCFF66"/>
    <a:srgbClr val="A753D5"/>
    <a:srgbClr val="BB7BDF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8DF170-8F08-43B5-AB18-4413EC5CB77C}">
  <a:tblStyle styleId="{458DF170-8F08-43B5-AB18-4413EC5CB7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44" autoAdjust="0"/>
    <p:restoredTop sz="95226" autoAdjust="0"/>
  </p:normalViewPr>
  <p:slideViewPr>
    <p:cSldViewPr snapToGrid="0">
      <p:cViewPr varScale="1">
        <p:scale>
          <a:sx n="107" d="100"/>
          <a:sy n="107" d="100"/>
        </p:scale>
        <p:origin x="117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63" Type="http://schemas.openxmlformats.org/officeDocument/2006/relationships/font" Target="fonts/font23.fntdata"/><Relationship Id="rId68" Type="http://schemas.openxmlformats.org/officeDocument/2006/relationships/font" Target="fonts/font2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font" Target="fonts/font26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2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font" Target="fonts/font24.fntdata"/><Relationship Id="rId69" Type="http://schemas.openxmlformats.org/officeDocument/2006/relationships/font" Target="fonts/font29.fntdata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font" Target="fonts/font27.fntdata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70" Type="http://schemas.openxmlformats.org/officeDocument/2006/relationships/font" Target="fonts/font30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font" Target="fonts/font25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5.xml"/><Relationship Id="rId71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548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720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ecc4f3682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ecc4f3682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ecc4f3682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ecc4f3682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ecc4f3682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ecc4f3682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941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B6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1433697"/>
      </p:ext>
    </p:extLst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1791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781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1134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9373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21D96A-071F-4FF0-8237-D69AF4793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9962EA-7B1A-4505-B6D5-5DE7BD73C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6C76FB-5BE9-497B-BB0D-11357189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669B-BB32-4409-94F7-17F3813ED425}" type="datetimeFigureOut">
              <a:rPr lang="pt-BR" smtClean="0"/>
              <a:t>31/07/2023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0CF870-4B12-4D49-A1E7-32871D4D9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325E5F-9D97-4F10-A9E9-D5361BA08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9FAA5-DC93-49B3-BEFF-D33271B6E9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4196658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556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8700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3060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7269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140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40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rgbClr val="274E13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8429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ransition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72673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7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2264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1122227" y="2815005"/>
            <a:ext cx="4715866" cy="7574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2400" dirty="0">
                <a:solidFill>
                  <a:srgbClr val="ABE852"/>
                </a:solidFill>
              </a:rPr>
              <a:t>Modelagem de Sistemas</a:t>
            </a:r>
            <a:endParaRPr sz="2400" dirty="0">
              <a:solidFill>
                <a:srgbClr val="ABE852"/>
              </a:solidFill>
            </a:endParaRPr>
          </a:p>
        </p:txBody>
      </p:sp>
      <p:pic>
        <p:nvPicPr>
          <p:cNvPr id="7" name="Imagem 6" descr="Uma imagem contendo objeto, placar, desenho&#10;&#10;Descrição gerada automaticamente">
            <a:extLst>
              <a:ext uri="{FF2B5EF4-FFF2-40B4-BE49-F238E27FC236}">
                <a16:creationId xmlns:a16="http://schemas.microsoft.com/office/drawing/2014/main" id="{F8C1C04B-EAD0-4D5D-B778-9DF7B03B8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21661">
            <a:off x="7699233" y="149442"/>
            <a:ext cx="1205549" cy="1157033"/>
          </a:xfrm>
          <a:prstGeom prst="rect">
            <a:avLst/>
          </a:prstGeom>
        </p:spPr>
      </p:pic>
      <p:sp>
        <p:nvSpPr>
          <p:cNvPr id="5" name="Google Shape;280;p19">
            <a:extLst>
              <a:ext uri="{FF2B5EF4-FFF2-40B4-BE49-F238E27FC236}">
                <a16:creationId xmlns:a16="http://schemas.microsoft.com/office/drawing/2014/main" id="{DEFAFE3F-4A60-4D38-8E7D-4BC62FF1792F}"/>
              </a:ext>
            </a:extLst>
          </p:cNvPr>
          <p:cNvSpPr txBox="1">
            <a:spLocks/>
          </p:cNvSpPr>
          <p:nvPr/>
        </p:nvSpPr>
        <p:spPr>
          <a:xfrm>
            <a:off x="1122227" y="1451523"/>
            <a:ext cx="5573996" cy="61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2800" b="1" dirty="0">
                <a:solidFill>
                  <a:schemeClr val="bg1">
                    <a:lumMod val="95000"/>
                  </a:schemeClr>
                </a:solidFill>
              </a:rPr>
              <a:t>Desenvolvimento de Sistemas</a:t>
            </a:r>
            <a:endParaRPr lang="pt-BR" sz="1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A72BEE-943C-4A96-A6F9-C5D8AF4E60E4}"/>
              </a:ext>
            </a:extLst>
          </p:cNvPr>
          <p:cNvSpPr txBox="1"/>
          <p:nvPr/>
        </p:nvSpPr>
        <p:spPr>
          <a:xfrm>
            <a:off x="1122226" y="2029148"/>
            <a:ext cx="26408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sz="1800" dirty="0">
                <a:solidFill>
                  <a:schemeClr val="bg2">
                    <a:lumMod val="20000"/>
                    <a:lumOff val="80000"/>
                  </a:schemeClr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Curso Técnico 2023 </a:t>
            </a:r>
            <a:r>
              <a:rPr lang="pt-BR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Dosis" panose="020B0604020202020204" charset="0"/>
                <a:sym typeface="Wingdings" panose="05000000000000000000" pitchFamily="2" charset="2"/>
              </a:rPr>
              <a:t></a:t>
            </a:r>
            <a:r>
              <a:rPr lang="pt-BR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Quantico" panose="020B0604020202020204" charset="0"/>
              </a:rPr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351015E-00CF-40E7-8B92-C6DEC1BE8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661" y="4100846"/>
            <a:ext cx="1667021" cy="433046"/>
          </a:xfrm>
          <a:prstGeom prst="rect">
            <a:avLst/>
          </a:prstGeom>
        </p:spPr>
      </p:pic>
      <p:sp>
        <p:nvSpPr>
          <p:cNvPr id="10" name="Google Shape;57;p12">
            <a:extLst>
              <a:ext uri="{FF2B5EF4-FFF2-40B4-BE49-F238E27FC236}">
                <a16:creationId xmlns:a16="http://schemas.microsoft.com/office/drawing/2014/main" id="{5D1F5265-F3AF-48F7-997A-CCFAF4C66DFC}"/>
              </a:ext>
            </a:extLst>
          </p:cNvPr>
          <p:cNvSpPr txBox="1">
            <a:spLocks/>
          </p:cNvSpPr>
          <p:nvPr/>
        </p:nvSpPr>
        <p:spPr>
          <a:xfrm>
            <a:off x="4175579" y="4121946"/>
            <a:ext cx="2506573" cy="4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Miriam Libre"/>
              <a:buNone/>
              <a:defRPr sz="6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Miriam Libre"/>
              <a:buNone/>
              <a:defRPr sz="6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Miriam Libre"/>
              <a:buNone/>
              <a:defRPr sz="6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Miriam Libre"/>
              <a:buNone/>
              <a:defRPr sz="6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Miriam Libre"/>
              <a:buNone/>
              <a:defRPr sz="6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Miriam Libre"/>
              <a:buNone/>
              <a:defRPr sz="6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Miriam Libre"/>
              <a:buNone/>
              <a:defRPr sz="6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Miriam Libre"/>
              <a:buNone/>
              <a:defRPr sz="6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Miriam Libre"/>
              <a:buNone/>
              <a:defRPr sz="6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1800" dirty="0"/>
              <a:t>Prof. Lucas Naspolini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7E6EEC-8C1D-47C8-A71E-A76170056540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2B7273D-C315-4E09-967D-16A0343288C5}"/>
              </a:ext>
            </a:extLst>
          </p:cNvPr>
          <p:cNvSpPr/>
          <p:nvPr/>
        </p:nvSpPr>
        <p:spPr>
          <a:xfrm>
            <a:off x="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Google Shape;3836;p13">
            <a:extLst>
              <a:ext uri="{FF2B5EF4-FFF2-40B4-BE49-F238E27FC236}">
                <a16:creationId xmlns:a16="http://schemas.microsoft.com/office/drawing/2014/main" id="{0F3B6175-5A68-4D76-AB92-49CB84466431}"/>
              </a:ext>
            </a:extLst>
          </p:cNvPr>
          <p:cNvSpPr txBox="1">
            <a:spLocks/>
          </p:cNvSpPr>
          <p:nvPr/>
        </p:nvSpPr>
        <p:spPr>
          <a:xfrm>
            <a:off x="721518" y="516452"/>
            <a:ext cx="3210402" cy="59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Dosis ExtraLight"/>
              </a:rPr>
              <a:t>Estrutura das Aulas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8184D9">
                  <a:lumMod val="40000"/>
                  <a:lumOff val="60000"/>
                </a:srgbClr>
              </a:solidFill>
              <a:effectLst/>
              <a:uLnTx/>
              <a:uFillTx/>
              <a:latin typeface="Dosis ExtraLight"/>
              <a:sym typeface="Dosis ExtraLight"/>
            </a:endParaRPr>
          </a:p>
        </p:txBody>
      </p:sp>
      <p:sp>
        <p:nvSpPr>
          <p:cNvPr id="14" name="Google Shape;3851;p15">
            <a:extLst>
              <a:ext uri="{FF2B5EF4-FFF2-40B4-BE49-F238E27FC236}">
                <a16:creationId xmlns:a16="http://schemas.microsoft.com/office/drawing/2014/main" id="{B0E3940C-196E-4B90-983A-553A8887A087}"/>
              </a:ext>
            </a:extLst>
          </p:cNvPr>
          <p:cNvSpPr txBox="1">
            <a:spLocks/>
          </p:cNvSpPr>
          <p:nvPr/>
        </p:nvSpPr>
        <p:spPr>
          <a:xfrm>
            <a:off x="951470" y="1395213"/>
            <a:ext cx="7471058" cy="117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just">
              <a:buFont typeface="Titillium Web Light"/>
              <a:buNone/>
            </a:pPr>
            <a:r>
              <a:rPr lang="en-US" sz="1800" b="1" dirty="0">
                <a:latin typeface="Miriam Libre" panose="00000500000000000000" pitchFamily="2" charset="-79"/>
                <a:ea typeface="Titillium Web"/>
                <a:cs typeface="Miriam Libre" panose="00000500000000000000" pitchFamily="2" charset="-79"/>
                <a:sym typeface="Titillium Web"/>
              </a:rPr>
              <a:t>As aulas incluem chamadas (duas), correção de atividades, apresentação de conteúdo e aplicação de atividades avaliativas e não avaliativas.</a:t>
            </a:r>
          </a:p>
        </p:txBody>
      </p:sp>
      <p:sp>
        <p:nvSpPr>
          <p:cNvPr id="15" name="Google Shape;3851;p15">
            <a:extLst>
              <a:ext uri="{FF2B5EF4-FFF2-40B4-BE49-F238E27FC236}">
                <a16:creationId xmlns:a16="http://schemas.microsoft.com/office/drawing/2014/main" id="{1A27B042-9379-458B-BBD6-4577C5516B37}"/>
              </a:ext>
            </a:extLst>
          </p:cNvPr>
          <p:cNvSpPr txBox="1">
            <a:spLocks/>
          </p:cNvSpPr>
          <p:nvPr/>
        </p:nvSpPr>
        <p:spPr>
          <a:xfrm>
            <a:off x="1055054" y="2571849"/>
            <a:ext cx="4423725" cy="1927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sz="18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-&gt; Primeira chamada (19:10h)</a:t>
            </a:r>
            <a:br>
              <a:rPr lang="pt-BR" sz="1800" b="1" dirty="0">
                <a:latin typeface="Miriam Libre" panose="00000500000000000000" pitchFamily="2" charset="-79"/>
                <a:cs typeface="Miriam Libre" panose="00000500000000000000" pitchFamily="2" charset="-79"/>
              </a:rPr>
            </a:br>
            <a:r>
              <a:rPr lang="pt-BR" sz="18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-&gt; Contexto da aula</a:t>
            </a:r>
            <a:br>
              <a:rPr lang="pt-BR" sz="1800" b="1" dirty="0">
                <a:latin typeface="Miriam Libre" panose="00000500000000000000" pitchFamily="2" charset="-79"/>
                <a:cs typeface="Miriam Libre" panose="00000500000000000000" pitchFamily="2" charset="-79"/>
              </a:rPr>
            </a:br>
            <a:r>
              <a:rPr lang="pt-BR" sz="18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-&gt; Correção de atividades (se houver)</a:t>
            </a:r>
            <a:br>
              <a:rPr lang="pt-BR" sz="1800" b="1" dirty="0">
                <a:latin typeface="Miriam Libre" panose="00000500000000000000" pitchFamily="2" charset="-79"/>
                <a:cs typeface="Miriam Libre" panose="00000500000000000000" pitchFamily="2" charset="-79"/>
              </a:rPr>
            </a:br>
            <a:r>
              <a:rPr lang="pt-BR" sz="18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-&gt; Apresentação de conteúdo</a:t>
            </a:r>
            <a:br>
              <a:rPr lang="pt-BR" sz="1800" b="1" dirty="0">
                <a:latin typeface="Miriam Libre" panose="00000500000000000000" pitchFamily="2" charset="-79"/>
                <a:cs typeface="Miriam Libre" panose="00000500000000000000" pitchFamily="2" charset="-79"/>
              </a:rPr>
            </a:br>
            <a:r>
              <a:rPr lang="pt-BR" sz="18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-&gt; Segunda chamada (21:00h)</a:t>
            </a:r>
            <a:br>
              <a:rPr lang="pt-BR" sz="1800" b="1" dirty="0">
                <a:latin typeface="Miriam Libre" panose="00000500000000000000" pitchFamily="2" charset="-79"/>
                <a:cs typeface="Miriam Libre" panose="00000500000000000000" pitchFamily="2" charset="-79"/>
              </a:rPr>
            </a:br>
            <a:r>
              <a:rPr lang="pt-BR" sz="18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-&gt; Aplicação de atividades</a:t>
            </a:r>
            <a:br>
              <a:rPr lang="pt-BR" sz="1800" dirty="0"/>
            </a:br>
            <a:br>
              <a:rPr lang="pt-BR" sz="1400" dirty="0"/>
            </a:br>
            <a:endParaRPr lang="pt-BR" sz="1400" dirty="0"/>
          </a:p>
        </p:txBody>
      </p:sp>
      <p:grpSp>
        <p:nvGrpSpPr>
          <p:cNvPr id="18" name="Google Shape;394;p38">
            <a:extLst>
              <a:ext uri="{FF2B5EF4-FFF2-40B4-BE49-F238E27FC236}">
                <a16:creationId xmlns:a16="http://schemas.microsoft.com/office/drawing/2014/main" id="{00659D19-6F67-4EB7-920E-7929FE6299FC}"/>
              </a:ext>
            </a:extLst>
          </p:cNvPr>
          <p:cNvGrpSpPr/>
          <p:nvPr/>
        </p:nvGrpSpPr>
        <p:grpSpPr>
          <a:xfrm>
            <a:off x="7838826" y="406854"/>
            <a:ext cx="583656" cy="738145"/>
            <a:chOff x="584925" y="238125"/>
            <a:chExt cx="415200" cy="525100"/>
          </a:xfrm>
          <a:solidFill>
            <a:srgbClr val="532264"/>
          </a:solidFill>
        </p:grpSpPr>
        <p:sp>
          <p:nvSpPr>
            <p:cNvPr id="23" name="Google Shape;395;p38">
              <a:extLst>
                <a:ext uri="{FF2B5EF4-FFF2-40B4-BE49-F238E27FC236}">
                  <a16:creationId xmlns:a16="http://schemas.microsoft.com/office/drawing/2014/main" id="{2A244647-3A4D-4E02-9CE7-C13A1E2E2E01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6;p38">
              <a:extLst>
                <a:ext uri="{FF2B5EF4-FFF2-40B4-BE49-F238E27FC236}">
                  <a16:creationId xmlns:a16="http://schemas.microsoft.com/office/drawing/2014/main" id="{77A41AEC-BE61-4D2D-8306-4A777AB050D5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7;p38">
              <a:extLst>
                <a:ext uri="{FF2B5EF4-FFF2-40B4-BE49-F238E27FC236}">
                  <a16:creationId xmlns:a16="http://schemas.microsoft.com/office/drawing/2014/main" id="{0572578F-A0FD-4289-9D7A-AB3F8BDC5527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98;p38">
              <a:extLst>
                <a:ext uri="{FF2B5EF4-FFF2-40B4-BE49-F238E27FC236}">
                  <a16:creationId xmlns:a16="http://schemas.microsoft.com/office/drawing/2014/main" id="{ECC30475-CAAA-47A0-BFC0-0EBB5BF07148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99;p38">
              <a:extLst>
                <a:ext uri="{FF2B5EF4-FFF2-40B4-BE49-F238E27FC236}">
                  <a16:creationId xmlns:a16="http://schemas.microsoft.com/office/drawing/2014/main" id="{C9430D9F-F197-411F-B5F1-3246CD77DC5E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00;p38">
              <a:extLst>
                <a:ext uri="{FF2B5EF4-FFF2-40B4-BE49-F238E27FC236}">
                  <a16:creationId xmlns:a16="http://schemas.microsoft.com/office/drawing/2014/main" id="{49F79082-DDC8-466E-BBDE-716C3B8A5EBF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812245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7E6EEC-8C1D-47C8-A71E-A76170056540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2B7273D-C315-4E09-967D-16A0343288C5}"/>
              </a:ext>
            </a:extLst>
          </p:cNvPr>
          <p:cNvSpPr/>
          <p:nvPr/>
        </p:nvSpPr>
        <p:spPr>
          <a:xfrm>
            <a:off x="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Google Shape;3836;p13">
            <a:extLst>
              <a:ext uri="{FF2B5EF4-FFF2-40B4-BE49-F238E27FC236}">
                <a16:creationId xmlns:a16="http://schemas.microsoft.com/office/drawing/2014/main" id="{0F3B6175-5A68-4D76-AB92-49CB84466431}"/>
              </a:ext>
            </a:extLst>
          </p:cNvPr>
          <p:cNvSpPr txBox="1">
            <a:spLocks/>
          </p:cNvSpPr>
          <p:nvPr/>
        </p:nvSpPr>
        <p:spPr>
          <a:xfrm>
            <a:off x="721518" y="516452"/>
            <a:ext cx="3210402" cy="59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Dosis ExtraLight"/>
              </a:rPr>
              <a:t>Avaliações / Notas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8184D9">
                  <a:lumMod val="40000"/>
                  <a:lumOff val="60000"/>
                </a:srgbClr>
              </a:solidFill>
              <a:effectLst/>
              <a:uLnTx/>
              <a:uFillTx/>
              <a:latin typeface="Dosis ExtraLight"/>
              <a:sym typeface="Dosis ExtraLight"/>
            </a:endParaRPr>
          </a:p>
        </p:txBody>
      </p:sp>
      <p:grpSp>
        <p:nvGrpSpPr>
          <p:cNvPr id="18" name="Google Shape;394;p38">
            <a:extLst>
              <a:ext uri="{FF2B5EF4-FFF2-40B4-BE49-F238E27FC236}">
                <a16:creationId xmlns:a16="http://schemas.microsoft.com/office/drawing/2014/main" id="{00659D19-6F67-4EB7-920E-7929FE6299FC}"/>
              </a:ext>
            </a:extLst>
          </p:cNvPr>
          <p:cNvGrpSpPr/>
          <p:nvPr/>
        </p:nvGrpSpPr>
        <p:grpSpPr>
          <a:xfrm>
            <a:off x="7838826" y="406854"/>
            <a:ext cx="583656" cy="738145"/>
            <a:chOff x="584925" y="238125"/>
            <a:chExt cx="415200" cy="525100"/>
          </a:xfrm>
          <a:solidFill>
            <a:srgbClr val="532264"/>
          </a:solidFill>
        </p:grpSpPr>
        <p:sp>
          <p:nvSpPr>
            <p:cNvPr id="23" name="Google Shape;395;p38">
              <a:extLst>
                <a:ext uri="{FF2B5EF4-FFF2-40B4-BE49-F238E27FC236}">
                  <a16:creationId xmlns:a16="http://schemas.microsoft.com/office/drawing/2014/main" id="{2A244647-3A4D-4E02-9CE7-C13A1E2E2E01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396;p38">
              <a:extLst>
                <a:ext uri="{FF2B5EF4-FFF2-40B4-BE49-F238E27FC236}">
                  <a16:creationId xmlns:a16="http://schemas.microsoft.com/office/drawing/2014/main" id="{77A41AEC-BE61-4D2D-8306-4A777AB050D5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397;p38">
              <a:extLst>
                <a:ext uri="{FF2B5EF4-FFF2-40B4-BE49-F238E27FC236}">
                  <a16:creationId xmlns:a16="http://schemas.microsoft.com/office/drawing/2014/main" id="{0572578F-A0FD-4289-9D7A-AB3F8BDC5527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398;p38">
              <a:extLst>
                <a:ext uri="{FF2B5EF4-FFF2-40B4-BE49-F238E27FC236}">
                  <a16:creationId xmlns:a16="http://schemas.microsoft.com/office/drawing/2014/main" id="{ECC30475-CAAA-47A0-BFC0-0EBB5BF07148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399;p38">
              <a:extLst>
                <a:ext uri="{FF2B5EF4-FFF2-40B4-BE49-F238E27FC236}">
                  <a16:creationId xmlns:a16="http://schemas.microsoft.com/office/drawing/2014/main" id="{C9430D9F-F197-411F-B5F1-3246CD77DC5E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400;p38">
              <a:extLst>
                <a:ext uri="{FF2B5EF4-FFF2-40B4-BE49-F238E27FC236}">
                  <a16:creationId xmlns:a16="http://schemas.microsoft.com/office/drawing/2014/main" id="{49F79082-DDC8-466E-BBDE-716C3B8A5EBF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" name="Google Shape;3851;p15">
            <a:extLst>
              <a:ext uri="{FF2B5EF4-FFF2-40B4-BE49-F238E27FC236}">
                <a16:creationId xmlns:a16="http://schemas.microsoft.com/office/drawing/2014/main" id="{73EAD2A2-0098-7B59-5D77-9154ACDC9253}"/>
              </a:ext>
            </a:extLst>
          </p:cNvPr>
          <p:cNvSpPr txBox="1">
            <a:spLocks/>
          </p:cNvSpPr>
          <p:nvPr/>
        </p:nvSpPr>
        <p:spPr>
          <a:xfrm>
            <a:off x="951470" y="1395213"/>
            <a:ext cx="7471058" cy="117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just">
              <a:buFont typeface="Titillium Web Light"/>
              <a:buNone/>
            </a:pPr>
            <a:r>
              <a:rPr lang="en-US" sz="1800" b="1" dirty="0">
                <a:latin typeface="Miriam Libre" panose="00000500000000000000" pitchFamily="2" charset="-79"/>
                <a:ea typeface="Titillium Web"/>
                <a:cs typeface="Miriam Libre" panose="00000500000000000000" pitchFamily="2" charset="-79"/>
                <a:sym typeface="Titillium Web"/>
              </a:rPr>
              <a:t>A nota final da UC (média final), será dividida entre provas, tarefas de aula (entregas) e SA (documentação).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75999E9-4FB1-DD8E-A598-04D586A9E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2385176"/>
            <a:ext cx="5843587" cy="224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54212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7E6EEC-8C1D-47C8-A71E-A76170056540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2B7273D-C315-4E09-967D-16A0343288C5}"/>
              </a:ext>
            </a:extLst>
          </p:cNvPr>
          <p:cNvSpPr/>
          <p:nvPr/>
        </p:nvSpPr>
        <p:spPr>
          <a:xfrm>
            <a:off x="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Google Shape;3836;p13">
            <a:extLst>
              <a:ext uri="{FF2B5EF4-FFF2-40B4-BE49-F238E27FC236}">
                <a16:creationId xmlns:a16="http://schemas.microsoft.com/office/drawing/2014/main" id="{0F3B6175-5A68-4D76-AB92-49CB84466431}"/>
              </a:ext>
            </a:extLst>
          </p:cNvPr>
          <p:cNvSpPr txBox="1">
            <a:spLocks/>
          </p:cNvSpPr>
          <p:nvPr/>
        </p:nvSpPr>
        <p:spPr>
          <a:xfrm>
            <a:off x="721517" y="516452"/>
            <a:ext cx="4757261" cy="59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Dosis ExtraLight"/>
              </a:rPr>
              <a:t>Situação de Aprendizagem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8184D9">
                  <a:lumMod val="40000"/>
                  <a:lumOff val="60000"/>
                </a:srgbClr>
              </a:solidFill>
              <a:effectLst/>
              <a:uLnTx/>
              <a:uFillTx/>
              <a:latin typeface="Dosis ExtraLight"/>
              <a:sym typeface="Dosis ExtraLight"/>
            </a:endParaRPr>
          </a:p>
        </p:txBody>
      </p:sp>
      <p:grpSp>
        <p:nvGrpSpPr>
          <p:cNvPr id="18" name="Google Shape;394;p38">
            <a:extLst>
              <a:ext uri="{FF2B5EF4-FFF2-40B4-BE49-F238E27FC236}">
                <a16:creationId xmlns:a16="http://schemas.microsoft.com/office/drawing/2014/main" id="{00659D19-6F67-4EB7-920E-7929FE6299FC}"/>
              </a:ext>
            </a:extLst>
          </p:cNvPr>
          <p:cNvGrpSpPr/>
          <p:nvPr/>
        </p:nvGrpSpPr>
        <p:grpSpPr>
          <a:xfrm>
            <a:off x="7838826" y="406854"/>
            <a:ext cx="583656" cy="738145"/>
            <a:chOff x="584925" y="238125"/>
            <a:chExt cx="415200" cy="525100"/>
          </a:xfrm>
          <a:solidFill>
            <a:srgbClr val="532264"/>
          </a:solidFill>
        </p:grpSpPr>
        <p:sp>
          <p:nvSpPr>
            <p:cNvPr id="23" name="Google Shape;395;p38">
              <a:extLst>
                <a:ext uri="{FF2B5EF4-FFF2-40B4-BE49-F238E27FC236}">
                  <a16:creationId xmlns:a16="http://schemas.microsoft.com/office/drawing/2014/main" id="{2A244647-3A4D-4E02-9CE7-C13A1E2E2E01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396;p38">
              <a:extLst>
                <a:ext uri="{FF2B5EF4-FFF2-40B4-BE49-F238E27FC236}">
                  <a16:creationId xmlns:a16="http://schemas.microsoft.com/office/drawing/2014/main" id="{77A41AEC-BE61-4D2D-8306-4A777AB050D5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397;p38">
              <a:extLst>
                <a:ext uri="{FF2B5EF4-FFF2-40B4-BE49-F238E27FC236}">
                  <a16:creationId xmlns:a16="http://schemas.microsoft.com/office/drawing/2014/main" id="{0572578F-A0FD-4289-9D7A-AB3F8BDC5527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398;p38">
              <a:extLst>
                <a:ext uri="{FF2B5EF4-FFF2-40B4-BE49-F238E27FC236}">
                  <a16:creationId xmlns:a16="http://schemas.microsoft.com/office/drawing/2014/main" id="{ECC30475-CAAA-47A0-BFC0-0EBB5BF07148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399;p38">
              <a:extLst>
                <a:ext uri="{FF2B5EF4-FFF2-40B4-BE49-F238E27FC236}">
                  <a16:creationId xmlns:a16="http://schemas.microsoft.com/office/drawing/2014/main" id="{C9430D9F-F197-411F-B5F1-3246CD77DC5E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400;p38">
              <a:extLst>
                <a:ext uri="{FF2B5EF4-FFF2-40B4-BE49-F238E27FC236}">
                  <a16:creationId xmlns:a16="http://schemas.microsoft.com/office/drawing/2014/main" id="{49F79082-DDC8-466E-BBDE-716C3B8A5EBF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C74CF8E7-405A-E124-1D47-6557E4D45FE2}"/>
              </a:ext>
            </a:extLst>
          </p:cNvPr>
          <p:cNvSpPr txBox="1"/>
          <p:nvPr/>
        </p:nvSpPr>
        <p:spPr>
          <a:xfrm>
            <a:off x="961825" y="1318667"/>
            <a:ext cx="7220349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0" i="0" u="none" strike="noStrike" baseline="0" dirty="0">
                <a:latin typeface="Miriam Libre" panose="00000500000000000000" pitchFamily="2" charset="-79"/>
                <a:cs typeface="Miriam Libre" panose="00000500000000000000" pitchFamily="2" charset="-79"/>
              </a:rPr>
              <a:t>A sociedade está vivenciando uma quarta revolução industrial que é impulsionada, em grande medida, pela acelerada disponibilização de novas tecnologias e geração de novas oportunidades. Considerando a velocidade nas mudanças geradas por essa nova revolução, diversas organizações estão buscando alternativas para acompanhar esses novos tempos, incluindo a indústria brasileira, o SESI/SC e SENAI/SC.</a:t>
            </a:r>
          </a:p>
          <a:p>
            <a:pPr algn="l"/>
            <a:endParaRPr lang="pt-BR" sz="1400" b="0" i="0" u="none" strike="noStrike" baseline="0" dirty="0">
              <a:latin typeface="ArialMT"/>
            </a:endParaRPr>
          </a:p>
          <a:p>
            <a:pPr algn="just"/>
            <a:r>
              <a:rPr lang="pt-BR" sz="1600" b="0" i="0" u="none" strike="noStrike" baseline="0" dirty="0">
                <a:latin typeface="Miriam Libre" panose="00000500000000000000" pitchFamily="2" charset="-79"/>
                <a:cs typeface="Miriam Libre" panose="00000500000000000000" pitchFamily="2" charset="-79"/>
              </a:rPr>
              <a:t>No contexto da indústria 4.0, o estágio atual de grande parte das indústrias catarinenses é de máquinas sem conectividade. Buscando se atualizar, uma empresa que fabrica peças customizadas (Smart Blocks) investiu em uma nova linha de produção, dividida em quatro partes: estoque, processo, montagem e expedição. Todas as etapas ocorrem de forma automatizada e </a:t>
            </a:r>
            <a:r>
              <a:rPr lang="pt-BR" sz="1600" b="1" i="0" u="none" strike="noStrike" baseline="0" dirty="0">
                <a:solidFill>
                  <a:srgbClr val="80359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os dados gerados durante todo o processo de fabricação estão disponíveis para coleta</a:t>
            </a:r>
            <a:r>
              <a:rPr lang="pt-BR" sz="1600" b="0" i="0" u="none" strike="noStrike" baseline="0" dirty="0">
                <a:latin typeface="Miriam Libre" panose="00000500000000000000" pitchFamily="2" charset="-79"/>
                <a:cs typeface="Miriam Libre" panose="00000500000000000000" pitchFamily="2" charset="-79"/>
              </a:rPr>
              <a:t>.</a:t>
            </a:r>
            <a:endParaRPr lang="pt-BR" sz="1600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5517853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7E6EEC-8C1D-47C8-A71E-A76170056540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2B7273D-C315-4E09-967D-16A0343288C5}"/>
              </a:ext>
            </a:extLst>
          </p:cNvPr>
          <p:cNvSpPr/>
          <p:nvPr/>
        </p:nvSpPr>
        <p:spPr>
          <a:xfrm>
            <a:off x="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Google Shape;3836;p13">
            <a:extLst>
              <a:ext uri="{FF2B5EF4-FFF2-40B4-BE49-F238E27FC236}">
                <a16:creationId xmlns:a16="http://schemas.microsoft.com/office/drawing/2014/main" id="{0F3B6175-5A68-4D76-AB92-49CB84466431}"/>
              </a:ext>
            </a:extLst>
          </p:cNvPr>
          <p:cNvSpPr txBox="1">
            <a:spLocks/>
          </p:cNvSpPr>
          <p:nvPr/>
        </p:nvSpPr>
        <p:spPr>
          <a:xfrm>
            <a:off x="721517" y="516452"/>
            <a:ext cx="4757261" cy="59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Dosis ExtraLight"/>
              </a:rPr>
              <a:t>Situação de Aprendizagem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8184D9">
                  <a:lumMod val="40000"/>
                  <a:lumOff val="60000"/>
                </a:srgbClr>
              </a:solidFill>
              <a:effectLst/>
              <a:uLnTx/>
              <a:uFillTx/>
              <a:latin typeface="Dosis ExtraLight"/>
              <a:sym typeface="Dosis ExtraLight"/>
            </a:endParaRPr>
          </a:p>
        </p:txBody>
      </p:sp>
      <p:grpSp>
        <p:nvGrpSpPr>
          <p:cNvPr id="18" name="Google Shape;394;p38">
            <a:extLst>
              <a:ext uri="{FF2B5EF4-FFF2-40B4-BE49-F238E27FC236}">
                <a16:creationId xmlns:a16="http://schemas.microsoft.com/office/drawing/2014/main" id="{00659D19-6F67-4EB7-920E-7929FE6299FC}"/>
              </a:ext>
            </a:extLst>
          </p:cNvPr>
          <p:cNvGrpSpPr/>
          <p:nvPr/>
        </p:nvGrpSpPr>
        <p:grpSpPr>
          <a:xfrm>
            <a:off x="7838826" y="406854"/>
            <a:ext cx="583656" cy="738145"/>
            <a:chOff x="584925" y="238125"/>
            <a:chExt cx="415200" cy="525100"/>
          </a:xfrm>
          <a:solidFill>
            <a:srgbClr val="532264"/>
          </a:solidFill>
        </p:grpSpPr>
        <p:sp>
          <p:nvSpPr>
            <p:cNvPr id="23" name="Google Shape;395;p38">
              <a:extLst>
                <a:ext uri="{FF2B5EF4-FFF2-40B4-BE49-F238E27FC236}">
                  <a16:creationId xmlns:a16="http://schemas.microsoft.com/office/drawing/2014/main" id="{2A244647-3A4D-4E02-9CE7-C13A1E2E2E01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396;p38">
              <a:extLst>
                <a:ext uri="{FF2B5EF4-FFF2-40B4-BE49-F238E27FC236}">
                  <a16:creationId xmlns:a16="http://schemas.microsoft.com/office/drawing/2014/main" id="{77A41AEC-BE61-4D2D-8306-4A777AB050D5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397;p38">
              <a:extLst>
                <a:ext uri="{FF2B5EF4-FFF2-40B4-BE49-F238E27FC236}">
                  <a16:creationId xmlns:a16="http://schemas.microsoft.com/office/drawing/2014/main" id="{0572578F-A0FD-4289-9D7A-AB3F8BDC5527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398;p38">
              <a:extLst>
                <a:ext uri="{FF2B5EF4-FFF2-40B4-BE49-F238E27FC236}">
                  <a16:creationId xmlns:a16="http://schemas.microsoft.com/office/drawing/2014/main" id="{ECC30475-CAAA-47A0-BFC0-0EBB5BF07148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399;p38">
              <a:extLst>
                <a:ext uri="{FF2B5EF4-FFF2-40B4-BE49-F238E27FC236}">
                  <a16:creationId xmlns:a16="http://schemas.microsoft.com/office/drawing/2014/main" id="{C9430D9F-F197-411F-B5F1-3246CD77DC5E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400;p38">
              <a:extLst>
                <a:ext uri="{FF2B5EF4-FFF2-40B4-BE49-F238E27FC236}">
                  <a16:creationId xmlns:a16="http://schemas.microsoft.com/office/drawing/2014/main" id="{49F79082-DDC8-466E-BBDE-716C3B8A5EBF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87796F58-92CD-4FFF-1086-A1EA96558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010" y="1273587"/>
            <a:ext cx="5577040" cy="35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65026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7E6EEC-8C1D-47C8-A71E-A76170056540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2B7273D-C315-4E09-967D-16A0343288C5}"/>
              </a:ext>
            </a:extLst>
          </p:cNvPr>
          <p:cNvSpPr/>
          <p:nvPr/>
        </p:nvSpPr>
        <p:spPr>
          <a:xfrm>
            <a:off x="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Google Shape;3836;p13">
            <a:extLst>
              <a:ext uri="{FF2B5EF4-FFF2-40B4-BE49-F238E27FC236}">
                <a16:creationId xmlns:a16="http://schemas.microsoft.com/office/drawing/2014/main" id="{0F3B6175-5A68-4D76-AB92-49CB84466431}"/>
              </a:ext>
            </a:extLst>
          </p:cNvPr>
          <p:cNvSpPr txBox="1">
            <a:spLocks/>
          </p:cNvSpPr>
          <p:nvPr/>
        </p:nvSpPr>
        <p:spPr>
          <a:xfrm>
            <a:off x="721517" y="516452"/>
            <a:ext cx="4757261" cy="59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Dosis ExtraLight"/>
              </a:rPr>
              <a:t>Situação de Aprendizagem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8184D9">
                  <a:lumMod val="40000"/>
                  <a:lumOff val="60000"/>
                </a:srgbClr>
              </a:solidFill>
              <a:effectLst/>
              <a:uLnTx/>
              <a:uFillTx/>
              <a:latin typeface="Dosis ExtraLight"/>
              <a:sym typeface="Dosis ExtraLight"/>
            </a:endParaRPr>
          </a:p>
        </p:txBody>
      </p:sp>
      <p:grpSp>
        <p:nvGrpSpPr>
          <p:cNvPr id="18" name="Google Shape;394;p38">
            <a:extLst>
              <a:ext uri="{FF2B5EF4-FFF2-40B4-BE49-F238E27FC236}">
                <a16:creationId xmlns:a16="http://schemas.microsoft.com/office/drawing/2014/main" id="{00659D19-6F67-4EB7-920E-7929FE6299FC}"/>
              </a:ext>
            </a:extLst>
          </p:cNvPr>
          <p:cNvGrpSpPr/>
          <p:nvPr/>
        </p:nvGrpSpPr>
        <p:grpSpPr>
          <a:xfrm>
            <a:off x="7838826" y="406854"/>
            <a:ext cx="583656" cy="738145"/>
            <a:chOff x="584925" y="238125"/>
            <a:chExt cx="415200" cy="525100"/>
          </a:xfrm>
          <a:solidFill>
            <a:srgbClr val="532264"/>
          </a:solidFill>
        </p:grpSpPr>
        <p:sp>
          <p:nvSpPr>
            <p:cNvPr id="23" name="Google Shape;395;p38">
              <a:extLst>
                <a:ext uri="{FF2B5EF4-FFF2-40B4-BE49-F238E27FC236}">
                  <a16:creationId xmlns:a16="http://schemas.microsoft.com/office/drawing/2014/main" id="{2A244647-3A4D-4E02-9CE7-C13A1E2E2E01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396;p38">
              <a:extLst>
                <a:ext uri="{FF2B5EF4-FFF2-40B4-BE49-F238E27FC236}">
                  <a16:creationId xmlns:a16="http://schemas.microsoft.com/office/drawing/2014/main" id="{77A41AEC-BE61-4D2D-8306-4A777AB050D5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397;p38">
              <a:extLst>
                <a:ext uri="{FF2B5EF4-FFF2-40B4-BE49-F238E27FC236}">
                  <a16:creationId xmlns:a16="http://schemas.microsoft.com/office/drawing/2014/main" id="{0572578F-A0FD-4289-9D7A-AB3F8BDC5527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398;p38">
              <a:extLst>
                <a:ext uri="{FF2B5EF4-FFF2-40B4-BE49-F238E27FC236}">
                  <a16:creationId xmlns:a16="http://schemas.microsoft.com/office/drawing/2014/main" id="{ECC30475-CAAA-47A0-BFC0-0EBB5BF07148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399;p38">
              <a:extLst>
                <a:ext uri="{FF2B5EF4-FFF2-40B4-BE49-F238E27FC236}">
                  <a16:creationId xmlns:a16="http://schemas.microsoft.com/office/drawing/2014/main" id="{C9430D9F-F197-411F-B5F1-3246CD77DC5E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400;p38">
              <a:extLst>
                <a:ext uri="{FF2B5EF4-FFF2-40B4-BE49-F238E27FC236}">
                  <a16:creationId xmlns:a16="http://schemas.microsoft.com/office/drawing/2014/main" id="{49F79082-DDC8-466E-BBDE-716C3B8A5EBF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C74CF8E7-405A-E124-1D47-6557E4D45FE2}"/>
              </a:ext>
            </a:extLst>
          </p:cNvPr>
          <p:cNvSpPr txBox="1"/>
          <p:nvPr/>
        </p:nvSpPr>
        <p:spPr>
          <a:xfrm>
            <a:off x="961825" y="1318667"/>
            <a:ext cx="722034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80359B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Arial"/>
              </a:rPr>
              <a:t>DESAFIOS: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riam Libre" panose="00000500000000000000" pitchFamily="2" charset="-79"/>
              <a:cs typeface="Miriam Libre" panose="00000500000000000000" pitchFamily="2" charset="-79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Arial"/>
              </a:rPr>
              <a:t>- </a:t>
            </a: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Arial"/>
              </a:rPr>
              <a:t>Monitoramento remoto e otimização do processo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Arial"/>
              </a:rPr>
              <a:t>: 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Arial"/>
              </a:rPr>
              <a:t>a empresa deseja ter uma visão em tempo real do desempenho da linha de produção e receber notificações de possíveis falhas ou necessidade de manutenção.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riam Libre" panose="00000500000000000000" pitchFamily="2" charset="-79"/>
              <a:cs typeface="Miriam Libre" panose="00000500000000000000" pitchFamily="2" charset="-79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16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- </a:t>
            </a:r>
            <a:r>
              <a:rPr lang="pt-BR" sz="1600" b="1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Melhoria</a:t>
            </a: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Arial"/>
              </a:rPr>
              <a:t> no controle de qualidade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Arial"/>
              </a:rPr>
              <a:t>: 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Arial"/>
              </a:rPr>
              <a:t>a empresa está interessada em adicionar sensores adicionais para monitorar e controlar mais parâmetros durante o processo de montagem e teste.</a:t>
            </a:r>
          </a:p>
        </p:txBody>
      </p:sp>
    </p:spTree>
    <p:extLst>
      <p:ext uri="{BB962C8B-B14F-4D97-AF65-F5344CB8AC3E}">
        <p14:creationId xmlns:p14="http://schemas.microsoft.com/office/powerpoint/2010/main" val="1841690602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7E6EEC-8C1D-47C8-A71E-A76170056540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2B7273D-C315-4E09-967D-16A0343288C5}"/>
              </a:ext>
            </a:extLst>
          </p:cNvPr>
          <p:cNvSpPr/>
          <p:nvPr/>
        </p:nvSpPr>
        <p:spPr>
          <a:xfrm>
            <a:off x="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Google Shape;3836;p13">
            <a:extLst>
              <a:ext uri="{FF2B5EF4-FFF2-40B4-BE49-F238E27FC236}">
                <a16:creationId xmlns:a16="http://schemas.microsoft.com/office/drawing/2014/main" id="{0F3B6175-5A68-4D76-AB92-49CB84466431}"/>
              </a:ext>
            </a:extLst>
          </p:cNvPr>
          <p:cNvSpPr txBox="1">
            <a:spLocks/>
          </p:cNvSpPr>
          <p:nvPr/>
        </p:nvSpPr>
        <p:spPr>
          <a:xfrm>
            <a:off x="721517" y="516452"/>
            <a:ext cx="4757261" cy="59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Dosis ExtraLight"/>
              </a:rPr>
              <a:t>Situação de Aprendizagem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8184D9">
                  <a:lumMod val="40000"/>
                  <a:lumOff val="60000"/>
                </a:srgbClr>
              </a:solidFill>
              <a:effectLst/>
              <a:uLnTx/>
              <a:uFillTx/>
              <a:latin typeface="Dosis ExtraLight"/>
              <a:sym typeface="Dosis ExtraLight"/>
            </a:endParaRPr>
          </a:p>
        </p:txBody>
      </p:sp>
      <p:grpSp>
        <p:nvGrpSpPr>
          <p:cNvPr id="18" name="Google Shape;394;p38">
            <a:extLst>
              <a:ext uri="{FF2B5EF4-FFF2-40B4-BE49-F238E27FC236}">
                <a16:creationId xmlns:a16="http://schemas.microsoft.com/office/drawing/2014/main" id="{00659D19-6F67-4EB7-920E-7929FE6299FC}"/>
              </a:ext>
            </a:extLst>
          </p:cNvPr>
          <p:cNvGrpSpPr/>
          <p:nvPr/>
        </p:nvGrpSpPr>
        <p:grpSpPr>
          <a:xfrm>
            <a:off x="7838826" y="406854"/>
            <a:ext cx="583656" cy="738145"/>
            <a:chOff x="584925" y="238125"/>
            <a:chExt cx="415200" cy="525100"/>
          </a:xfrm>
          <a:solidFill>
            <a:srgbClr val="532264"/>
          </a:solidFill>
        </p:grpSpPr>
        <p:sp>
          <p:nvSpPr>
            <p:cNvPr id="23" name="Google Shape;395;p38">
              <a:extLst>
                <a:ext uri="{FF2B5EF4-FFF2-40B4-BE49-F238E27FC236}">
                  <a16:creationId xmlns:a16="http://schemas.microsoft.com/office/drawing/2014/main" id="{2A244647-3A4D-4E02-9CE7-C13A1E2E2E01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396;p38">
              <a:extLst>
                <a:ext uri="{FF2B5EF4-FFF2-40B4-BE49-F238E27FC236}">
                  <a16:creationId xmlns:a16="http://schemas.microsoft.com/office/drawing/2014/main" id="{77A41AEC-BE61-4D2D-8306-4A777AB050D5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397;p38">
              <a:extLst>
                <a:ext uri="{FF2B5EF4-FFF2-40B4-BE49-F238E27FC236}">
                  <a16:creationId xmlns:a16="http://schemas.microsoft.com/office/drawing/2014/main" id="{0572578F-A0FD-4289-9D7A-AB3F8BDC5527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398;p38">
              <a:extLst>
                <a:ext uri="{FF2B5EF4-FFF2-40B4-BE49-F238E27FC236}">
                  <a16:creationId xmlns:a16="http://schemas.microsoft.com/office/drawing/2014/main" id="{ECC30475-CAAA-47A0-BFC0-0EBB5BF07148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399;p38">
              <a:extLst>
                <a:ext uri="{FF2B5EF4-FFF2-40B4-BE49-F238E27FC236}">
                  <a16:creationId xmlns:a16="http://schemas.microsoft.com/office/drawing/2014/main" id="{C9430D9F-F197-411F-B5F1-3246CD77DC5E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400;p38">
              <a:extLst>
                <a:ext uri="{FF2B5EF4-FFF2-40B4-BE49-F238E27FC236}">
                  <a16:creationId xmlns:a16="http://schemas.microsoft.com/office/drawing/2014/main" id="{49F79082-DDC8-466E-BBDE-716C3B8A5EBF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7B07591A-30D8-44B8-A9A3-468D32AC6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70" y="1198205"/>
            <a:ext cx="7220314" cy="391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51669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7E6EEC-8C1D-47C8-A71E-A76170056540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2B7273D-C315-4E09-967D-16A0343288C5}"/>
              </a:ext>
            </a:extLst>
          </p:cNvPr>
          <p:cNvSpPr/>
          <p:nvPr/>
        </p:nvSpPr>
        <p:spPr>
          <a:xfrm>
            <a:off x="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Google Shape;3836;p13">
            <a:extLst>
              <a:ext uri="{FF2B5EF4-FFF2-40B4-BE49-F238E27FC236}">
                <a16:creationId xmlns:a16="http://schemas.microsoft.com/office/drawing/2014/main" id="{0F3B6175-5A68-4D76-AB92-49CB84466431}"/>
              </a:ext>
            </a:extLst>
          </p:cNvPr>
          <p:cNvSpPr txBox="1">
            <a:spLocks/>
          </p:cNvSpPr>
          <p:nvPr/>
        </p:nvSpPr>
        <p:spPr>
          <a:xfrm>
            <a:off x="721517" y="516452"/>
            <a:ext cx="4757261" cy="59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Dosis ExtraLight"/>
              </a:rPr>
              <a:t>Situação de Aprendizagem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8184D9">
                  <a:lumMod val="40000"/>
                  <a:lumOff val="60000"/>
                </a:srgbClr>
              </a:solidFill>
              <a:effectLst/>
              <a:uLnTx/>
              <a:uFillTx/>
              <a:latin typeface="Dosis ExtraLight"/>
              <a:sym typeface="Dosis ExtraLight"/>
            </a:endParaRPr>
          </a:p>
        </p:txBody>
      </p:sp>
      <p:grpSp>
        <p:nvGrpSpPr>
          <p:cNvPr id="18" name="Google Shape;394;p38">
            <a:extLst>
              <a:ext uri="{FF2B5EF4-FFF2-40B4-BE49-F238E27FC236}">
                <a16:creationId xmlns:a16="http://schemas.microsoft.com/office/drawing/2014/main" id="{00659D19-6F67-4EB7-920E-7929FE6299FC}"/>
              </a:ext>
            </a:extLst>
          </p:cNvPr>
          <p:cNvGrpSpPr/>
          <p:nvPr/>
        </p:nvGrpSpPr>
        <p:grpSpPr>
          <a:xfrm>
            <a:off x="7838826" y="406854"/>
            <a:ext cx="583656" cy="738145"/>
            <a:chOff x="584925" y="238125"/>
            <a:chExt cx="415200" cy="525100"/>
          </a:xfrm>
          <a:solidFill>
            <a:srgbClr val="532264"/>
          </a:solidFill>
        </p:grpSpPr>
        <p:sp>
          <p:nvSpPr>
            <p:cNvPr id="23" name="Google Shape;395;p38">
              <a:extLst>
                <a:ext uri="{FF2B5EF4-FFF2-40B4-BE49-F238E27FC236}">
                  <a16:creationId xmlns:a16="http://schemas.microsoft.com/office/drawing/2014/main" id="{2A244647-3A4D-4E02-9CE7-C13A1E2E2E01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396;p38">
              <a:extLst>
                <a:ext uri="{FF2B5EF4-FFF2-40B4-BE49-F238E27FC236}">
                  <a16:creationId xmlns:a16="http://schemas.microsoft.com/office/drawing/2014/main" id="{77A41AEC-BE61-4D2D-8306-4A777AB050D5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397;p38">
              <a:extLst>
                <a:ext uri="{FF2B5EF4-FFF2-40B4-BE49-F238E27FC236}">
                  <a16:creationId xmlns:a16="http://schemas.microsoft.com/office/drawing/2014/main" id="{0572578F-A0FD-4289-9D7A-AB3F8BDC5527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398;p38">
              <a:extLst>
                <a:ext uri="{FF2B5EF4-FFF2-40B4-BE49-F238E27FC236}">
                  <a16:creationId xmlns:a16="http://schemas.microsoft.com/office/drawing/2014/main" id="{ECC30475-CAAA-47A0-BFC0-0EBB5BF07148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399;p38">
              <a:extLst>
                <a:ext uri="{FF2B5EF4-FFF2-40B4-BE49-F238E27FC236}">
                  <a16:creationId xmlns:a16="http://schemas.microsoft.com/office/drawing/2014/main" id="{C9430D9F-F197-411F-B5F1-3246CD77DC5E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400;p38">
              <a:extLst>
                <a:ext uri="{FF2B5EF4-FFF2-40B4-BE49-F238E27FC236}">
                  <a16:creationId xmlns:a16="http://schemas.microsoft.com/office/drawing/2014/main" id="{49F79082-DDC8-466E-BBDE-716C3B8A5EBF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C74CF8E7-405A-E124-1D47-6557E4D45FE2}"/>
              </a:ext>
            </a:extLst>
          </p:cNvPr>
          <p:cNvSpPr txBox="1"/>
          <p:nvPr/>
        </p:nvSpPr>
        <p:spPr>
          <a:xfrm>
            <a:off x="961825" y="1318667"/>
            <a:ext cx="722034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80359B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Arial"/>
              </a:rPr>
              <a:t>RESULTADOS ESPERADOS: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riam Libre" panose="00000500000000000000" pitchFamily="2" charset="-79"/>
              <a:cs typeface="Miriam Libre" panose="00000500000000000000" pitchFamily="2" charset="-79"/>
              <a:sym typeface="Arial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Arial"/>
              </a:rPr>
              <a:t>Definir os requisitos funcionais e não funcionais do sistema.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riam Libre" panose="00000500000000000000" pitchFamily="2" charset="-79"/>
              <a:cs typeface="Miriam Libre" panose="00000500000000000000" pitchFamily="2" charset="-79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Arial"/>
              </a:rPr>
              <a:t>2. Documentar requisitos, especificações e processos relevantes ao longo do projeto.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riam Libre" panose="00000500000000000000" pitchFamily="2" charset="-79"/>
              <a:cs typeface="Miriam Libre" panose="00000500000000000000" pitchFamily="2" charset="-79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Arial"/>
              </a:rPr>
              <a:t>3. Modelar a conectividade e a interoperabilidade dos sistemas, bem como a interface com o usuário.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riam Libre" panose="00000500000000000000" pitchFamily="2" charset="-79"/>
              <a:cs typeface="Miriam Libre" panose="00000500000000000000" pitchFamily="2" charset="-79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Arial"/>
              </a:rPr>
              <a:t>4. Apresentar protótipos adequados ao que se pretende desenvolver.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riam Libre" panose="00000500000000000000" pitchFamily="2" charset="-79"/>
              <a:cs typeface="Miriam Libre" panose="00000500000000000000" pitchFamily="2" charset="-79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riam Libre" panose="00000500000000000000" pitchFamily="2" charset="-79"/>
              <a:cs typeface="Miriam Libre" panose="00000500000000000000" pitchFamily="2" charset="-79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9888202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7E6EEC-8C1D-47C8-A71E-A76170056540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2B7273D-C315-4E09-967D-16A0343288C5}"/>
              </a:ext>
            </a:extLst>
          </p:cNvPr>
          <p:cNvSpPr/>
          <p:nvPr/>
        </p:nvSpPr>
        <p:spPr>
          <a:xfrm>
            <a:off x="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Google Shape;3836;p13">
            <a:extLst>
              <a:ext uri="{FF2B5EF4-FFF2-40B4-BE49-F238E27FC236}">
                <a16:creationId xmlns:a16="http://schemas.microsoft.com/office/drawing/2014/main" id="{0F3B6175-5A68-4D76-AB92-49CB84466431}"/>
              </a:ext>
            </a:extLst>
          </p:cNvPr>
          <p:cNvSpPr txBox="1">
            <a:spLocks/>
          </p:cNvSpPr>
          <p:nvPr/>
        </p:nvSpPr>
        <p:spPr>
          <a:xfrm>
            <a:off x="721517" y="516452"/>
            <a:ext cx="4757261" cy="59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Dosis ExtraLight"/>
              </a:rPr>
              <a:t>Situação de Aprendizagem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8184D9">
                  <a:lumMod val="40000"/>
                  <a:lumOff val="60000"/>
                </a:srgbClr>
              </a:solidFill>
              <a:effectLst/>
              <a:uLnTx/>
              <a:uFillTx/>
              <a:latin typeface="Dosis ExtraLight"/>
              <a:sym typeface="Dosis ExtraLight"/>
            </a:endParaRPr>
          </a:p>
        </p:txBody>
      </p:sp>
      <p:grpSp>
        <p:nvGrpSpPr>
          <p:cNvPr id="18" name="Google Shape;394;p38">
            <a:extLst>
              <a:ext uri="{FF2B5EF4-FFF2-40B4-BE49-F238E27FC236}">
                <a16:creationId xmlns:a16="http://schemas.microsoft.com/office/drawing/2014/main" id="{00659D19-6F67-4EB7-920E-7929FE6299FC}"/>
              </a:ext>
            </a:extLst>
          </p:cNvPr>
          <p:cNvGrpSpPr/>
          <p:nvPr/>
        </p:nvGrpSpPr>
        <p:grpSpPr>
          <a:xfrm>
            <a:off x="7838826" y="406854"/>
            <a:ext cx="583656" cy="738145"/>
            <a:chOff x="584925" y="238125"/>
            <a:chExt cx="415200" cy="525100"/>
          </a:xfrm>
          <a:solidFill>
            <a:srgbClr val="532264"/>
          </a:solidFill>
        </p:grpSpPr>
        <p:sp>
          <p:nvSpPr>
            <p:cNvPr id="23" name="Google Shape;395;p38">
              <a:extLst>
                <a:ext uri="{FF2B5EF4-FFF2-40B4-BE49-F238E27FC236}">
                  <a16:creationId xmlns:a16="http://schemas.microsoft.com/office/drawing/2014/main" id="{2A244647-3A4D-4E02-9CE7-C13A1E2E2E01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396;p38">
              <a:extLst>
                <a:ext uri="{FF2B5EF4-FFF2-40B4-BE49-F238E27FC236}">
                  <a16:creationId xmlns:a16="http://schemas.microsoft.com/office/drawing/2014/main" id="{77A41AEC-BE61-4D2D-8306-4A777AB050D5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397;p38">
              <a:extLst>
                <a:ext uri="{FF2B5EF4-FFF2-40B4-BE49-F238E27FC236}">
                  <a16:creationId xmlns:a16="http://schemas.microsoft.com/office/drawing/2014/main" id="{0572578F-A0FD-4289-9D7A-AB3F8BDC5527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398;p38">
              <a:extLst>
                <a:ext uri="{FF2B5EF4-FFF2-40B4-BE49-F238E27FC236}">
                  <a16:creationId xmlns:a16="http://schemas.microsoft.com/office/drawing/2014/main" id="{ECC30475-CAAA-47A0-BFC0-0EBB5BF07148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399;p38">
              <a:extLst>
                <a:ext uri="{FF2B5EF4-FFF2-40B4-BE49-F238E27FC236}">
                  <a16:creationId xmlns:a16="http://schemas.microsoft.com/office/drawing/2014/main" id="{C9430D9F-F197-411F-B5F1-3246CD77DC5E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400;p38">
              <a:extLst>
                <a:ext uri="{FF2B5EF4-FFF2-40B4-BE49-F238E27FC236}">
                  <a16:creationId xmlns:a16="http://schemas.microsoft.com/office/drawing/2014/main" id="{49F79082-DDC8-466E-BBDE-716C3B8A5EBF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C74CF8E7-405A-E124-1D47-6557E4D45FE2}"/>
              </a:ext>
            </a:extLst>
          </p:cNvPr>
          <p:cNvSpPr txBox="1"/>
          <p:nvPr/>
        </p:nvSpPr>
        <p:spPr>
          <a:xfrm>
            <a:off x="961825" y="1318667"/>
            <a:ext cx="7220349" cy="352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80359B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Arial"/>
              </a:rPr>
              <a:t>RESULTADOS ESPERADOS: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riam Libre" panose="00000500000000000000" pitchFamily="2" charset="-79"/>
              <a:cs typeface="Miriam Libre" panose="00000500000000000000" pitchFamily="2" charset="-79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Arial"/>
              </a:rPr>
              <a:t>5. Selecionar tipos de sensores, instalar, configurar e programar sistemas embarcados através de dispositivos de baixo custo (ESP32);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riam Libre" panose="00000500000000000000" pitchFamily="2" charset="-79"/>
              <a:cs typeface="Miriam Libre" panose="00000500000000000000" pitchFamily="2" charset="-79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Arial"/>
              </a:rPr>
              <a:t>6. Integrar os dispositivos (bancada SMART4.0 e ESP32) por meio de protocolos de comunicação e aplicações web (Node-RED);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riam Libre" panose="00000500000000000000" pitchFamily="2" charset="-79"/>
              <a:cs typeface="Miriam Libre" panose="00000500000000000000" pitchFamily="2" charset="-79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Arial"/>
              </a:rPr>
              <a:t>7. Usar o protocolo de comunicação MQTT para enviar e receber dados de dispositivos;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riam Libre" panose="00000500000000000000" pitchFamily="2" charset="-79"/>
              <a:cs typeface="Miriam Libre" panose="00000500000000000000" pitchFamily="2" charset="-79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Arial"/>
              </a:rPr>
              <a:t>8. Armazenar os dados coletados em Buckets no TagoIO;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riam Libre" panose="00000500000000000000" pitchFamily="2" charset="-79"/>
              <a:cs typeface="Miriam Libre" panose="00000500000000000000" pitchFamily="2" charset="-79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Arial"/>
              </a:rPr>
              <a:t>9. Desenvolver dashboard </a:t>
            </a:r>
            <a:r>
              <a:rPr lang="pt-BR" sz="1600" dirty="0">
                <a:latin typeface="Miriam Libre" panose="00000500000000000000" pitchFamily="2" charset="-79"/>
                <a:cs typeface="Miriam Libre" panose="00000500000000000000" pitchFamily="2" charset="-79"/>
              </a:rPr>
              <a:t>com as 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Arial"/>
              </a:rPr>
              <a:t>informações coletadas no TagoIO.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riam Libre" panose="00000500000000000000" pitchFamily="2" charset="-79"/>
              <a:cs typeface="Miriam Libre" panose="00000500000000000000" pitchFamily="2" charset="-79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3080565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2264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394;p38">
            <a:extLst>
              <a:ext uri="{FF2B5EF4-FFF2-40B4-BE49-F238E27FC236}">
                <a16:creationId xmlns:a16="http://schemas.microsoft.com/office/drawing/2014/main" id="{7C6B9DD7-6FC4-4995-8FB8-B38812FF3AC3}"/>
              </a:ext>
            </a:extLst>
          </p:cNvPr>
          <p:cNvGrpSpPr/>
          <p:nvPr/>
        </p:nvGrpSpPr>
        <p:grpSpPr>
          <a:xfrm>
            <a:off x="8064700" y="406854"/>
            <a:ext cx="583656" cy="738145"/>
            <a:chOff x="584925" y="238125"/>
            <a:chExt cx="415200" cy="525100"/>
          </a:xfrm>
          <a:solidFill>
            <a:schemeClr val="bg1"/>
          </a:solidFill>
        </p:grpSpPr>
        <p:sp>
          <p:nvSpPr>
            <p:cNvPr id="9" name="Google Shape;395;p38">
              <a:extLst>
                <a:ext uri="{FF2B5EF4-FFF2-40B4-BE49-F238E27FC236}">
                  <a16:creationId xmlns:a16="http://schemas.microsoft.com/office/drawing/2014/main" id="{BB718AFA-160C-445C-9ED6-B3DDE8DBE980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396;p38">
              <a:extLst>
                <a:ext uri="{FF2B5EF4-FFF2-40B4-BE49-F238E27FC236}">
                  <a16:creationId xmlns:a16="http://schemas.microsoft.com/office/drawing/2014/main" id="{27375385-BD8C-4218-BBFC-9863F2081BCC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397;p38">
              <a:extLst>
                <a:ext uri="{FF2B5EF4-FFF2-40B4-BE49-F238E27FC236}">
                  <a16:creationId xmlns:a16="http://schemas.microsoft.com/office/drawing/2014/main" id="{CA59BF29-FB1B-4B6B-848B-ECD39059AF27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398;p38">
              <a:extLst>
                <a:ext uri="{FF2B5EF4-FFF2-40B4-BE49-F238E27FC236}">
                  <a16:creationId xmlns:a16="http://schemas.microsoft.com/office/drawing/2014/main" id="{A6DCF088-A50E-4FC2-986E-2546DE6E572E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399;p38">
              <a:extLst>
                <a:ext uri="{FF2B5EF4-FFF2-40B4-BE49-F238E27FC236}">
                  <a16:creationId xmlns:a16="http://schemas.microsoft.com/office/drawing/2014/main" id="{4030A827-1C8E-4653-B161-5957D8FF2F4C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400;p38">
              <a:extLst>
                <a:ext uri="{FF2B5EF4-FFF2-40B4-BE49-F238E27FC236}">
                  <a16:creationId xmlns:a16="http://schemas.microsoft.com/office/drawing/2014/main" id="{058BFF1D-AF51-4EDF-A7C3-0008FD594B98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3836;p13">
            <a:extLst>
              <a:ext uri="{FF2B5EF4-FFF2-40B4-BE49-F238E27FC236}">
                <a16:creationId xmlns:a16="http://schemas.microsoft.com/office/drawing/2014/main" id="{E5574DEE-B314-4CD4-8048-BC0DEE2ED5FA}"/>
              </a:ext>
            </a:extLst>
          </p:cNvPr>
          <p:cNvSpPr txBox="1">
            <a:spLocks/>
          </p:cNvSpPr>
          <p:nvPr/>
        </p:nvSpPr>
        <p:spPr>
          <a:xfrm>
            <a:off x="876299" y="1339735"/>
            <a:ext cx="6769749" cy="2851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8184D9">
                  <a:lumMod val="40000"/>
                  <a:lumOff val="60000"/>
                </a:srgbClr>
              </a:solidFill>
              <a:effectLst/>
              <a:uLnTx/>
              <a:uFillTx/>
              <a:latin typeface="Miriam Libre" panose="00000500000000000000" pitchFamily="2" charset="-79"/>
              <a:cs typeface="Miriam Libre" panose="00000500000000000000" pitchFamily="2" charset="-79"/>
              <a:sym typeface="Dosis ExtraLight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r>
              <a:rPr kumimoji="0" lang="pt-BR" sz="5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Dosis ExtraLight"/>
              </a:rPr>
              <a:t>Aula 1 </a:t>
            </a:r>
            <a:endParaRPr lang="pt-BR" sz="2400" dirty="0">
              <a:solidFill>
                <a:schemeClr val="bg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ABE852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Dosis ExtraLight"/>
              </a:rPr>
              <a:t>Introdução à Modelagem de Sistemas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endParaRPr lang="pt-BR" sz="2400" dirty="0">
              <a:solidFill>
                <a:srgbClr val="ABE852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Dosis ExtraLight"/>
              </a:rPr>
              <a:t>- Engenharia de Software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r>
              <a:rPr lang="pt-BR" sz="2400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- Software</a:t>
            </a: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riam Libre" panose="00000500000000000000" pitchFamily="2" charset="-79"/>
              <a:cs typeface="Miriam Libre" panose="00000500000000000000" pitchFamily="2" charset="-79"/>
              <a:sym typeface="Dosis ExtraLigh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8184D9">
                  <a:lumMod val="40000"/>
                  <a:lumOff val="60000"/>
                </a:srgbClr>
              </a:solidFill>
              <a:effectLst/>
              <a:uLnTx/>
              <a:uFillTx/>
              <a:latin typeface="Dosis ExtraLight"/>
              <a:sym typeface="Dosi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779169119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7E6EEC-8C1D-47C8-A71E-A76170056540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121B304-9531-46B9-8723-2A027D9D9A31}"/>
              </a:ext>
            </a:extLst>
          </p:cNvPr>
          <p:cNvSpPr/>
          <p:nvPr/>
        </p:nvSpPr>
        <p:spPr>
          <a:xfrm>
            <a:off x="0" y="0"/>
            <a:ext cx="2407920" cy="514350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FCA0193-BF79-426C-AB34-929E1AAAB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921362">
            <a:off x="6071836" y="577649"/>
            <a:ext cx="2332962" cy="1918777"/>
          </a:xfrm>
          <a:prstGeom prst="rect">
            <a:avLst/>
          </a:prstGeom>
        </p:spPr>
      </p:pic>
      <p:sp>
        <p:nvSpPr>
          <p:cNvPr id="8" name="Google Shape;3851;p15">
            <a:extLst>
              <a:ext uri="{FF2B5EF4-FFF2-40B4-BE49-F238E27FC236}">
                <a16:creationId xmlns:a16="http://schemas.microsoft.com/office/drawing/2014/main" id="{380316E4-86E2-423E-9828-5CD343152618}"/>
              </a:ext>
            </a:extLst>
          </p:cNvPr>
          <p:cNvSpPr txBox="1">
            <a:spLocks/>
          </p:cNvSpPr>
          <p:nvPr/>
        </p:nvSpPr>
        <p:spPr>
          <a:xfrm>
            <a:off x="3304562" y="2637634"/>
            <a:ext cx="4076856" cy="78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riam Libre" panose="00000500000000000000" pitchFamily="2" charset="-79"/>
                <a:ea typeface="Titillium Web"/>
                <a:cs typeface="Miriam Libre" panose="00000500000000000000" pitchFamily="2" charset="-79"/>
                <a:sym typeface="Titillium Web"/>
              </a:rPr>
              <a:t>Sistema de Informação</a:t>
            </a:r>
          </a:p>
        </p:txBody>
      </p:sp>
    </p:spTree>
    <p:extLst>
      <p:ext uri="{BB962C8B-B14F-4D97-AF65-F5344CB8AC3E}">
        <p14:creationId xmlns:p14="http://schemas.microsoft.com/office/powerpoint/2010/main" val="3201778322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7E6EEC-8C1D-47C8-A71E-A76170056540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80359B"/>
                </a:solidFill>
              </a:ln>
              <a:solidFill>
                <a:srgbClr val="80359B"/>
              </a:solidFill>
            </a:endParaRPr>
          </a:p>
        </p:txBody>
      </p:sp>
      <p:sp>
        <p:nvSpPr>
          <p:cNvPr id="4" name="Google Shape;3850;p15">
            <a:extLst>
              <a:ext uri="{FF2B5EF4-FFF2-40B4-BE49-F238E27FC236}">
                <a16:creationId xmlns:a16="http://schemas.microsoft.com/office/drawing/2014/main" id="{D3243C4A-3D02-4B86-B838-B7256827FB5F}"/>
              </a:ext>
            </a:extLst>
          </p:cNvPr>
          <p:cNvSpPr txBox="1">
            <a:spLocks/>
          </p:cNvSpPr>
          <p:nvPr/>
        </p:nvSpPr>
        <p:spPr>
          <a:xfrm>
            <a:off x="4088594" y="529590"/>
            <a:ext cx="1863757" cy="105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pt-BR" sz="6000" dirty="0">
                <a:solidFill>
                  <a:srgbClr val="80359B"/>
                </a:solidFill>
              </a:rPr>
              <a:t>OLÁ!</a:t>
            </a:r>
          </a:p>
        </p:txBody>
      </p:sp>
      <p:sp>
        <p:nvSpPr>
          <p:cNvPr id="5" name="Google Shape;3851;p15">
            <a:extLst>
              <a:ext uri="{FF2B5EF4-FFF2-40B4-BE49-F238E27FC236}">
                <a16:creationId xmlns:a16="http://schemas.microsoft.com/office/drawing/2014/main" id="{34C398FC-2365-4B74-9B0B-8634BA0971DB}"/>
              </a:ext>
            </a:extLst>
          </p:cNvPr>
          <p:cNvSpPr txBox="1">
            <a:spLocks/>
          </p:cNvSpPr>
          <p:nvPr/>
        </p:nvSpPr>
        <p:spPr>
          <a:xfrm>
            <a:off x="4088594" y="1589151"/>
            <a:ext cx="4380492" cy="2662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pt-BR" b="1" dirty="0">
                <a:latin typeface="Titillium Web"/>
                <a:ea typeface="Titillium Web"/>
                <a:cs typeface="Titillium Web"/>
                <a:sym typeface="Titillium Web"/>
              </a:rPr>
              <a:t>Eu me chamo Lucas Naspolini</a:t>
            </a:r>
          </a:p>
          <a:p>
            <a:pPr marL="0" indent="0">
              <a:buFont typeface="Barlow Light"/>
              <a:buNone/>
            </a:pPr>
            <a:endParaRPr lang="pt-BR" sz="1200"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1900" dirty="0">
                <a:latin typeface="Miriam Libre" panose="00000500000000000000" pitchFamily="2" charset="-79"/>
                <a:cs typeface="Miriam Libre" panose="00000500000000000000" pitchFamily="2" charset="-79"/>
              </a:rPr>
              <a:t>Ciência da Computação (UNISUL)</a:t>
            </a: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1900" dirty="0">
                <a:latin typeface="Miriam Libre" panose="00000500000000000000" pitchFamily="2" charset="-79"/>
                <a:cs typeface="Miriam Libre" panose="00000500000000000000" pitchFamily="2" charset="-79"/>
              </a:rPr>
              <a:t>Design de Jogos (UNIVALI)</a:t>
            </a: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1900" dirty="0">
                <a:latin typeface="Miriam Libre" panose="00000500000000000000" pitchFamily="2" charset="-79"/>
                <a:cs typeface="Miriam Libre" panose="00000500000000000000" pitchFamily="2" charset="-79"/>
              </a:rPr>
              <a:t>Mestrado Design / Interações Cognitivas (UDESC)</a:t>
            </a:r>
          </a:p>
          <a:p>
            <a:pPr marL="0" indent="0">
              <a:buClr>
                <a:schemeClr val="dk1"/>
              </a:buClr>
              <a:buSzPts val="1100"/>
              <a:buFont typeface="Barlow Light"/>
              <a:buNone/>
            </a:pPr>
            <a:endParaRPr lang="pt-BR" sz="2000" dirty="0"/>
          </a:p>
        </p:txBody>
      </p:sp>
      <p:sp>
        <p:nvSpPr>
          <p:cNvPr id="6" name="Google Shape;3851;p15">
            <a:extLst>
              <a:ext uri="{FF2B5EF4-FFF2-40B4-BE49-F238E27FC236}">
                <a16:creationId xmlns:a16="http://schemas.microsoft.com/office/drawing/2014/main" id="{E164F352-8935-4060-BF30-BA23FF628D24}"/>
              </a:ext>
            </a:extLst>
          </p:cNvPr>
          <p:cNvSpPr txBox="1">
            <a:spLocks/>
          </p:cNvSpPr>
          <p:nvPr/>
        </p:nvSpPr>
        <p:spPr>
          <a:xfrm>
            <a:off x="3927523" y="4089513"/>
            <a:ext cx="4541563" cy="524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None/>
            </a:pPr>
            <a:r>
              <a:rPr lang="pt-BR" sz="16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Contato: </a:t>
            </a:r>
            <a:r>
              <a:rPr lang="pt-BR" sz="1600" b="1" dirty="0">
                <a:solidFill>
                  <a:srgbClr val="80359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lucas.naspolini@edu.sc.senai.br</a:t>
            </a:r>
          </a:p>
          <a:p>
            <a:pPr marL="0" indent="0">
              <a:buClr>
                <a:schemeClr val="dk1"/>
              </a:buClr>
              <a:buSzPts val="1100"/>
              <a:buFont typeface="Titillium Web Light"/>
              <a:buNone/>
            </a:pPr>
            <a:endParaRPr lang="pt-BR" sz="20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F9B7B72-69B7-4A5D-9D1E-48268965F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54" y="675752"/>
            <a:ext cx="2139135" cy="3804807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121B304-9531-46B9-8723-2A027D9D9A31}"/>
              </a:ext>
            </a:extLst>
          </p:cNvPr>
          <p:cNvSpPr/>
          <p:nvPr/>
        </p:nvSpPr>
        <p:spPr>
          <a:xfrm>
            <a:off x="0" y="0"/>
            <a:ext cx="1063849" cy="514350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80359B"/>
                </a:solidFill>
              </a:ln>
              <a:solidFill>
                <a:srgbClr val="8035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250156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7E6EEC-8C1D-47C8-A71E-A76170056540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2B7273D-C315-4E09-967D-16A0343288C5}"/>
              </a:ext>
            </a:extLst>
          </p:cNvPr>
          <p:cNvSpPr/>
          <p:nvPr/>
        </p:nvSpPr>
        <p:spPr>
          <a:xfrm>
            <a:off x="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Google Shape;3836;p13">
            <a:extLst>
              <a:ext uri="{FF2B5EF4-FFF2-40B4-BE49-F238E27FC236}">
                <a16:creationId xmlns:a16="http://schemas.microsoft.com/office/drawing/2014/main" id="{0F3B6175-5A68-4D76-AB92-49CB84466431}"/>
              </a:ext>
            </a:extLst>
          </p:cNvPr>
          <p:cNvSpPr txBox="1">
            <a:spLocks/>
          </p:cNvSpPr>
          <p:nvPr/>
        </p:nvSpPr>
        <p:spPr>
          <a:xfrm>
            <a:off x="721518" y="516452"/>
            <a:ext cx="5004368" cy="59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Dosis ExtraLight"/>
              </a:rPr>
              <a:t>Conceitos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8184D9">
                  <a:lumMod val="40000"/>
                  <a:lumOff val="60000"/>
                </a:srgbClr>
              </a:solidFill>
              <a:effectLst/>
              <a:uLnTx/>
              <a:uFillTx/>
              <a:latin typeface="Dosis ExtraLight"/>
              <a:sym typeface="Dosis ExtraLight"/>
            </a:endParaRPr>
          </a:p>
        </p:txBody>
      </p:sp>
      <p:grpSp>
        <p:nvGrpSpPr>
          <p:cNvPr id="18" name="Google Shape;394;p38">
            <a:extLst>
              <a:ext uri="{FF2B5EF4-FFF2-40B4-BE49-F238E27FC236}">
                <a16:creationId xmlns:a16="http://schemas.microsoft.com/office/drawing/2014/main" id="{00659D19-6F67-4EB7-920E-7929FE6299FC}"/>
              </a:ext>
            </a:extLst>
          </p:cNvPr>
          <p:cNvGrpSpPr/>
          <p:nvPr/>
        </p:nvGrpSpPr>
        <p:grpSpPr>
          <a:xfrm>
            <a:off x="7838826" y="406854"/>
            <a:ext cx="583656" cy="738145"/>
            <a:chOff x="584925" y="238125"/>
            <a:chExt cx="415200" cy="525100"/>
          </a:xfrm>
          <a:solidFill>
            <a:srgbClr val="532264"/>
          </a:solidFill>
        </p:grpSpPr>
        <p:sp>
          <p:nvSpPr>
            <p:cNvPr id="23" name="Google Shape;395;p38">
              <a:extLst>
                <a:ext uri="{FF2B5EF4-FFF2-40B4-BE49-F238E27FC236}">
                  <a16:creationId xmlns:a16="http://schemas.microsoft.com/office/drawing/2014/main" id="{2A244647-3A4D-4E02-9CE7-C13A1E2E2E01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6;p38">
              <a:extLst>
                <a:ext uri="{FF2B5EF4-FFF2-40B4-BE49-F238E27FC236}">
                  <a16:creationId xmlns:a16="http://schemas.microsoft.com/office/drawing/2014/main" id="{77A41AEC-BE61-4D2D-8306-4A777AB050D5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7;p38">
              <a:extLst>
                <a:ext uri="{FF2B5EF4-FFF2-40B4-BE49-F238E27FC236}">
                  <a16:creationId xmlns:a16="http://schemas.microsoft.com/office/drawing/2014/main" id="{0572578F-A0FD-4289-9D7A-AB3F8BDC5527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98;p38">
              <a:extLst>
                <a:ext uri="{FF2B5EF4-FFF2-40B4-BE49-F238E27FC236}">
                  <a16:creationId xmlns:a16="http://schemas.microsoft.com/office/drawing/2014/main" id="{ECC30475-CAAA-47A0-BFC0-0EBB5BF07148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99;p38">
              <a:extLst>
                <a:ext uri="{FF2B5EF4-FFF2-40B4-BE49-F238E27FC236}">
                  <a16:creationId xmlns:a16="http://schemas.microsoft.com/office/drawing/2014/main" id="{C9430D9F-F197-411F-B5F1-3246CD77DC5E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00;p38">
              <a:extLst>
                <a:ext uri="{FF2B5EF4-FFF2-40B4-BE49-F238E27FC236}">
                  <a16:creationId xmlns:a16="http://schemas.microsoft.com/office/drawing/2014/main" id="{49F79082-DDC8-466E-BBDE-716C3B8A5EBF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558;p19">
            <a:extLst>
              <a:ext uri="{FF2B5EF4-FFF2-40B4-BE49-F238E27FC236}">
                <a16:creationId xmlns:a16="http://schemas.microsoft.com/office/drawing/2014/main" id="{EE43B937-337A-4C8E-98AA-BA841CC5FF59}"/>
              </a:ext>
            </a:extLst>
          </p:cNvPr>
          <p:cNvSpPr txBox="1">
            <a:spLocks noGrp="1"/>
          </p:cNvSpPr>
          <p:nvPr/>
        </p:nvSpPr>
        <p:spPr>
          <a:xfrm>
            <a:off x="846085" y="1453354"/>
            <a:ext cx="7102633" cy="3361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pt-BR" sz="1800" b="1" dirty="0">
                <a:solidFill>
                  <a:srgbClr val="80359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Dados - </a:t>
            </a:r>
            <a:r>
              <a:rPr lang="pt-BR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Registros isolados, sem nenhum tratamento prévio.</a:t>
            </a:r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pt-BR" sz="1800" b="1" dirty="0">
                <a:solidFill>
                  <a:srgbClr val="80359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Informação - </a:t>
            </a:r>
            <a:r>
              <a:rPr lang="pt-BR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Estruturação dos dados de maneira a deixá-los com algum sentido lógico.</a:t>
            </a:r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pt-BR" sz="1800" b="1" dirty="0">
                <a:solidFill>
                  <a:srgbClr val="80359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Sistema - </a:t>
            </a:r>
            <a:r>
              <a:rPr lang="pt-BR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Conjunto de ferramentas ou partes de um conjunto que colaboram entre si em busca de um objetivo comum.</a:t>
            </a:r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pt-BR" sz="1800" b="1" dirty="0">
                <a:solidFill>
                  <a:srgbClr val="80359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Sistema de Informação </a:t>
            </a:r>
            <a:r>
              <a:rPr lang="pt-BR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- Conjunto de elementos que auxiliam em determinado fim, contendo normalmente uma estrutura de entrada, processamento e saída de informações.</a:t>
            </a:r>
          </a:p>
        </p:txBody>
      </p:sp>
    </p:spTree>
    <p:extLst>
      <p:ext uri="{BB962C8B-B14F-4D97-AF65-F5344CB8AC3E}">
        <p14:creationId xmlns:p14="http://schemas.microsoft.com/office/powerpoint/2010/main" val="1136178669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7E6EEC-8C1D-47C8-A71E-A76170056540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121B304-9531-46B9-8723-2A027D9D9A31}"/>
              </a:ext>
            </a:extLst>
          </p:cNvPr>
          <p:cNvSpPr/>
          <p:nvPr/>
        </p:nvSpPr>
        <p:spPr>
          <a:xfrm>
            <a:off x="0" y="0"/>
            <a:ext cx="2407920" cy="514350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FCA0193-BF79-426C-AB34-929E1AAAB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921362">
            <a:off x="6071836" y="577649"/>
            <a:ext cx="2332962" cy="1918777"/>
          </a:xfrm>
          <a:prstGeom prst="rect">
            <a:avLst/>
          </a:prstGeom>
        </p:spPr>
      </p:pic>
      <p:sp>
        <p:nvSpPr>
          <p:cNvPr id="8" name="Google Shape;3851;p15">
            <a:extLst>
              <a:ext uri="{FF2B5EF4-FFF2-40B4-BE49-F238E27FC236}">
                <a16:creationId xmlns:a16="http://schemas.microsoft.com/office/drawing/2014/main" id="{380316E4-86E2-423E-9828-5CD343152618}"/>
              </a:ext>
            </a:extLst>
          </p:cNvPr>
          <p:cNvSpPr txBox="1">
            <a:spLocks/>
          </p:cNvSpPr>
          <p:nvPr/>
        </p:nvSpPr>
        <p:spPr>
          <a:xfrm>
            <a:off x="3304562" y="2637634"/>
            <a:ext cx="4076856" cy="78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riam Libre" panose="00000500000000000000" pitchFamily="2" charset="-79"/>
                <a:ea typeface="Titillium Web"/>
                <a:cs typeface="Miriam Libre" panose="00000500000000000000" pitchFamily="2" charset="-79"/>
                <a:sym typeface="Titillium Web"/>
              </a:rPr>
              <a:t>Software</a:t>
            </a:r>
          </a:p>
        </p:txBody>
      </p:sp>
      <p:sp>
        <p:nvSpPr>
          <p:cNvPr id="6" name="Google Shape;3851;p15">
            <a:extLst>
              <a:ext uri="{FF2B5EF4-FFF2-40B4-BE49-F238E27FC236}">
                <a16:creationId xmlns:a16="http://schemas.microsoft.com/office/drawing/2014/main" id="{FEB2942B-0BD5-47D4-B19A-27235E28B151}"/>
              </a:ext>
            </a:extLst>
          </p:cNvPr>
          <p:cNvSpPr txBox="1">
            <a:spLocks/>
          </p:cNvSpPr>
          <p:nvPr/>
        </p:nvSpPr>
        <p:spPr>
          <a:xfrm>
            <a:off x="2790111" y="3341159"/>
            <a:ext cx="5522118" cy="457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80359B"/>
                </a:solidFill>
                <a:latin typeface="Miriam Libre" panose="00000500000000000000" pitchFamily="2" charset="-79"/>
                <a:ea typeface="Titillium Web"/>
                <a:cs typeface="Miriam Libre" panose="00000500000000000000" pitchFamily="2" charset="-79"/>
                <a:sym typeface="Titillium Web"/>
              </a:rPr>
              <a:t>Todo programa de computador é um software?</a:t>
            </a:r>
          </a:p>
          <a:p>
            <a:pPr marL="0" indent="0">
              <a:buFont typeface="Barlow Light"/>
              <a:buNone/>
            </a:pPr>
            <a:endParaRPr lang="en-US" sz="1800"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768259928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7E6EEC-8C1D-47C8-A71E-A76170056540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2B7273D-C315-4E09-967D-16A0343288C5}"/>
              </a:ext>
            </a:extLst>
          </p:cNvPr>
          <p:cNvSpPr/>
          <p:nvPr/>
        </p:nvSpPr>
        <p:spPr>
          <a:xfrm>
            <a:off x="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Google Shape;3836;p13">
            <a:extLst>
              <a:ext uri="{FF2B5EF4-FFF2-40B4-BE49-F238E27FC236}">
                <a16:creationId xmlns:a16="http://schemas.microsoft.com/office/drawing/2014/main" id="{0F3B6175-5A68-4D76-AB92-49CB84466431}"/>
              </a:ext>
            </a:extLst>
          </p:cNvPr>
          <p:cNvSpPr txBox="1">
            <a:spLocks/>
          </p:cNvSpPr>
          <p:nvPr/>
        </p:nvSpPr>
        <p:spPr>
          <a:xfrm>
            <a:off x="721518" y="516452"/>
            <a:ext cx="5004368" cy="59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Dosis ExtraLight"/>
              </a:rPr>
              <a:t>Conceito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8184D9">
                  <a:lumMod val="40000"/>
                  <a:lumOff val="60000"/>
                </a:srgbClr>
              </a:solidFill>
              <a:effectLst/>
              <a:uLnTx/>
              <a:uFillTx/>
              <a:latin typeface="Dosis ExtraLight"/>
              <a:sym typeface="Dosis ExtraLight"/>
            </a:endParaRPr>
          </a:p>
        </p:txBody>
      </p:sp>
      <p:grpSp>
        <p:nvGrpSpPr>
          <p:cNvPr id="18" name="Google Shape;394;p38">
            <a:extLst>
              <a:ext uri="{FF2B5EF4-FFF2-40B4-BE49-F238E27FC236}">
                <a16:creationId xmlns:a16="http://schemas.microsoft.com/office/drawing/2014/main" id="{00659D19-6F67-4EB7-920E-7929FE6299FC}"/>
              </a:ext>
            </a:extLst>
          </p:cNvPr>
          <p:cNvGrpSpPr/>
          <p:nvPr/>
        </p:nvGrpSpPr>
        <p:grpSpPr>
          <a:xfrm>
            <a:off x="7838826" y="406854"/>
            <a:ext cx="583656" cy="738145"/>
            <a:chOff x="584925" y="238125"/>
            <a:chExt cx="415200" cy="525100"/>
          </a:xfrm>
          <a:solidFill>
            <a:srgbClr val="532264"/>
          </a:solidFill>
        </p:grpSpPr>
        <p:sp>
          <p:nvSpPr>
            <p:cNvPr id="23" name="Google Shape;395;p38">
              <a:extLst>
                <a:ext uri="{FF2B5EF4-FFF2-40B4-BE49-F238E27FC236}">
                  <a16:creationId xmlns:a16="http://schemas.microsoft.com/office/drawing/2014/main" id="{2A244647-3A4D-4E02-9CE7-C13A1E2E2E01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6;p38">
              <a:extLst>
                <a:ext uri="{FF2B5EF4-FFF2-40B4-BE49-F238E27FC236}">
                  <a16:creationId xmlns:a16="http://schemas.microsoft.com/office/drawing/2014/main" id="{77A41AEC-BE61-4D2D-8306-4A777AB050D5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7;p38">
              <a:extLst>
                <a:ext uri="{FF2B5EF4-FFF2-40B4-BE49-F238E27FC236}">
                  <a16:creationId xmlns:a16="http://schemas.microsoft.com/office/drawing/2014/main" id="{0572578F-A0FD-4289-9D7A-AB3F8BDC5527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98;p38">
              <a:extLst>
                <a:ext uri="{FF2B5EF4-FFF2-40B4-BE49-F238E27FC236}">
                  <a16:creationId xmlns:a16="http://schemas.microsoft.com/office/drawing/2014/main" id="{ECC30475-CAAA-47A0-BFC0-0EBB5BF07148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99;p38">
              <a:extLst>
                <a:ext uri="{FF2B5EF4-FFF2-40B4-BE49-F238E27FC236}">
                  <a16:creationId xmlns:a16="http://schemas.microsoft.com/office/drawing/2014/main" id="{C9430D9F-F197-411F-B5F1-3246CD77DC5E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00;p38">
              <a:extLst>
                <a:ext uri="{FF2B5EF4-FFF2-40B4-BE49-F238E27FC236}">
                  <a16:creationId xmlns:a16="http://schemas.microsoft.com/office/drawing/2014/main" id="{49F79082-DDC8-466E-BBDE-716C3B8A5EBF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558;p19">
            <a:extLst>
              <a:ext uri="{FF2B5EF4-FFF2-40B4-BE49-F238E27FC236}">
                <a16:creationId xmlns:a16="http://schemas.microsoft.com/office/drawing/2014/main" id="{EE43B937-337A-4C8E-98AA-BA841CC5FF59}"/>
              </a:ext>
            </a:extLst>
          </p:cNvPr>
          <p:cNvSpPr txBox="1">
            <a:spLocks noGrp="1"/>
          </p:cNvSpPr>
          <p:nvPr/>
        </p:nvSpPr>
        <p:spPr>
          <a:xfrm>
            <a:off x="846085" y="1453355"/>
            <a:ext cx="7061375" cy="325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pt-BR" sz="1700" dirty="0">
                <a:latin typeface="Miriam Libre" panose="00000500000000000000" pitchFamily="2" charset="-79"/>
                <a:cs typeface="Miriam Libre" panose="00000500000000000000" pitchFamily="2" charset="-79"/>
              </a:rPr>
              <a:t>Software </a:t>
            </a:r>
            <a:r>
              <a:rPr lang="pt-BR" sz="1700" b="1" dirty="0">
                <a:solidFill>
                  <a:srgbClr val="80359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não é apenas </a:t>
            </a:r>
            <a:r>
              <a:rPr lang="pt-BR" sz="1700" dirty="0">
                <a:latin typeface="Miriam Libre" panose="00000500000000000000" pitchFamily="2" charset="-79"/>
                <a:cs typeface="Miriam Libre" panose="00000500000000000000" pitchFamily="2" charset="-79"/>
              </a:rPr>
              <a:t>um programa de computador. O software vai muito além e </a:t>
            </a:r>
            <a:r>
              <a:rPr lang="pt-BR" sz="1700" b="1" dirty="0">
                <a:solidFill>
                  <a:srgbClr val="80359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DEVE</a:t>
            </a:r>
            <a:r>
              <a:rPr lang="pt-BR" sz="1700" dirty="0">
                <a:latin typeface="Miriam Libre" panose="00000500000000000000" pitchFamily="2" charset="-79"/>
                <a:cs typeface="Miriam Libre" panose="00000500000000000000" pitchFamily="2" charset="-79"/>
              </a:rPr>
              <a:t> também incluir a </a:t>
            </a:r>
            <a:r>
              <a:rPr lang="pt-BR" sz="1700" b="1" dirty="0">
                <a:solidFill>
                  <a:srgbClr val="80359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documentação</a:t>
            </a:r>
            <a:r>
              <a:rPr lang="pt-BR" sz="1700" dirty="0">
                <a:latin typeface="Miriam Libre" panose="00000500000000000000" pitchFamily="2" charset="-79"/>
                <a:cs typeface="Miriam Libre" panose="00000500000000000000" pitchFamily="2" charset="-79"/>
              </a:rPr>
              <a:t> associada, descrevendo as formas como o usuário deve operar e usar tais programas, além da documentação do sistema, com a sua estrutura.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pt-BR" sz="17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Logo, pode-se resumir software como:</a:t>
            </a:r>
            <a:br>
              <a:rPr lang="pt-BR" sz="1800" b="0" i="0" u="none" strike="noStrike" baseline="0" dirty="0">
                <a:latin typeface="Miriam Libre" panose="00000500000000000000" pitchFamily="2" charset="-79"/>
                <a:cs typeface="Miriam Libre" panose="00000500000000000000" pitchFamily="2" charset="-79"/>
              </a:rPr>
            </a:br>
            <a:endParaRPr sz="1800" b="1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843FDE-D166-50A6-123E-BD8018158A90}"/>
              </a:ext>
            </a:extLst>
          </p:cNvPr>
          <p:cNvSpPr txBox="1"/>
          <p:nvPr/>
        </p:nvSpPr>
        <p:spPr>
          <a:xfrm>
            <a:off x="773002" y="3380594"/>
            <a:ext cx="72512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80359B"/>
                </a:solidFill>
                <a:latin typeface="Miriam Libre" panose="00000500000000000000" pitchFamily="2" charset="-79"/>
                <a:ea typeface="Roboto Mono"/>
                <a:cs typeface="Miriam Libre" panose="00000500000000000000" pitchFamily="2" charset="-79"/>
                <a:sym typeface="Roboto Mono"/>
              </a:rPr>
              <a:t>Programas de computador</a:t>
            </a:r>
            <a:r>
              <a:rPr lang="pt-BR" sz="1600" dirty="0">
                <a:latin typeface="Miriam Libre" panose="00000500000000000000" pitchFamily="2" charset="-79"/>
                <a:ea typeface="Roboto Mono"/>
                <a:cs typeface="Miriam Libre" panose="00000500000000000000" pitchFamily="2" charset="-79"/>
                <a:sym typeface="Roboto Mono"/>
              </a:rPr>
              <a:t>, que quando executados proveem funcionalidades, juntamente com as </a:t>
            </a:r>
            <a:r>
              <a:rPr lang="pt-BR" sz="1600" b="1" dirty="0">
                <a:solidFill>
                  <a:srgbClr val="80359B"/>
                </a:solidFill>
                <a:latin typeface="Miriam Libre" panose="00000500000000000000" pitchFamily="2" charset="-79"/>
                <a:ea typeface="Roboto Mono"/>
                <a:cs typeface="Miriam Libre" panose="00000500000000000000" pitchFamily="2" charset="-79"/>
                <a:sym typeface="Roboto Mono"/>
              </a:rPr>
              <a:t>estruturas de dados</a:t>
            </a:r>
            <a:r>
              <a:rPr lang="pt-BR" sz="1600" dirty="0">
                <a:latin typeface="Miriam Libre" panose="00000500000000000000" pitchFamily="2" charset="-79"/>
                <a:ea typeface="Roboto Mono"/>
                <a:cs typeface="Miriam Libre" panose="00000500000000000000" pitchFamily="2" charset="-79"/>
                <a:sym typeface="Roboto Mono"/>
              </a:rPr>
              <a:t> que possibilitam aos programas manipular corretamente a informação, e </a:t>
            </a:r>
            <a:r>
              <a:rPr lang="pt-BR" sz="1600" b="1" dirty="0">
                <a:solidFill>
                  <a:srgbClr val="80359B"/>
                </a:solidFill>
                <a:latin typeface="Miriam Libre" panose="00000500000000000000" pitchFamily="2" charset="-79"/>
                <a:ea typeface="Roboto Mono"/>
                <a:cs typeface="Miriam Libre" panose="00000500000000000000" pitchFamily="2" charset="-79"/>
                <a:sym typeface="Roboto Mono"/>
              </a:rPr>
              <a:t>documentação</a:t>
            </a:r>
            <a:r>
              <a:rPr lang="pt-BR" sz="1600" b="1" dirty="0">
                <a:latin typeface="Miriam Libre" panose="00000500000000000000" pitchFamily="2" charset="-79"/>
                <a:ea typeface="Roboto Mono"/>
                <a:cs typeface="Miriam Libre" panose="00000500000000000000" pitchFamily="2" charset="-79"/>
                <a:sym typeface="Roboto Mono"/>
              </a:rPr>
              <a:t> </a:t>
            </a:r>
            <a:r>
              <a:rPr lang="pt-BR" sz="1600" dirty="0">
                <a:latin typeface="Miriam Libre" panose="00000500000000000000" pitchFamily="2" charset="-79"/>
                <a:ea typeface="Roboto Mono"/>
                <a:cs typeface="Miriam Libre" panose="00000500000000000000" pitchFamily="2" charset="-79"/>
                <a:sym typeface="Roboto Mono"/>
              </a:rPr>
              <a:t>associada, que descreve as formas de operar e usar os programas.</a:t>
            </a:r>
          </a:p>
        </p:txBody>
      </p:sp>
    </p:spTree>
    <p:extLst>
      <p:ext uri="{BB962C8B-B14F-4D97-AF65-F5344CB8AC3E}">
        <p14:creationId xmlns:p14="http://schemas.microsoft.com/office/powerpoint/2010/main" val="1423078292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686" y="1489820"/>
            <a:ext cx="2259408" cy="1504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8492" y="1489819"/>
            <a:ext cx="2678016" cy="1504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1267" y="3270545"/>
            <a:ext cx="3554960" cy="151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0"/>
          <p:cNvPicPr preferRelativeResize="0"/>
          <p:nvPr/>
        </p:nvPicPr>
        <p:blipFill rotWithShape="1">
          <a:blip r:embed="rId6">
            <a:alphaModFix/>
          </a:blip>
          <a:srcRect t="11839"/>
          <a:stretch/>
        </p:blipFill>
        <p:spPr>
          <a:xfrm>
            <a:off x="4842609" y="3270545"/>
            <a:ext cx="3204031" cy="151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0"/>
          <p:cNvPicPr preferRelativeResize="0"/>
          <p:nvPr/>
        </p:nvPicPr>
        <p:blipFill rotWithShape="1">
          <a:blip r:embed="rId7">
            <a:alphaModFix/>
          </a:blip>
          <a:srcRect r="28315"/>
          <a:stretch/>
        </p:blipFill>
        <p:spPr>
          <a:xfrm>
            <a:off x="6385219" y="1489819"/>
            <a:ext cx="1738844" cy="15047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6583334-A4C4-D0D3-4FC2-A9B8B58965CA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1DF8957-7009-8384-5FFD-B8EAD6B0A8AE}"/>
              </a:ext>
            </a:extLst>
          </p:cNvPr>
          <p:cNvSpPr/>
          <p:nvPr/>
        </p:nvSpPr>
        <p:spPr>
          <a:xfrm>
            <a:off x="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" name="Google Shape;3836;p13">
            <a:extLst>
              <a:ext uri="{FF2B5EF4-FFF2-40B4-BE49-F238E27FC236}">
                <a16:creationId xmlns:a16="http://schemas.microsoft.com/office/drawing/2014/main" id="{A4C01EBB-CA03-6545-0B5F-93A9D24CB634}"/>
              </a:ext>
            </a:extLst>
          </p:cNvPr>
          <p:cNvSpPr txBox="1">
            <a:spLocks/>
          </p:cNvSpPr>
          <p:nvPr/>
        </p:nvSpPr>
        <p:spPr>
          <a:xfrm>
            <a:off x="721518" y="516452"/>
            <a:ext cx="5004368" cy="59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Dosis ExtraLight"/>
              </a:rPr>
              <a:t>Importância do Software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8184D9">
                  <a:lumMod val="40000"/>
                  <a:lumOff val="60000"/>
                </a:srgbClr>
              </a:solidFill>
              <a:effectLst/>
              <a:uLnTx/>
              <a:uFillTx/>
              <a:latin typeface="Dosis ExtraLight"/>
              <a:sym typeface="Dosis ExtraLight"/>
            </a:endParaRPr>
          </a:p>
        </p:txBody>
      </p:sp>
      <p:grpSp>
        <p:nvGrpSpPr>
          <p:cNvPr id="14" name="Google Shape;451;p38">
            <a:extLst>
              <a:ext uri="{FF2B5EF4-FFF2-40B4-BE49-F238E27FC236}">
                <a16:creationId xmlns:a16="http://schemas.microsoft.com/office/drawing/2014/main" id="{5D48D260-4D54-6474-3B6D-500D65561580}"/>
              </a:ext>
            </a:extLst>
          </p:cNvPr>
          <p:cNvGrpSpPr/>
          <p:nvPr/>
        </p:nvGrpSpPr>
        <p:grpSpPr>
          <a:xfrm>
            <a:off x="7543800" y="400041"/>
            <a:ext cx="919380" cy="764847"/>
            <a:chOff x="1926350" y="995225"/>
            <a:chExt cx="428650" cy="356600"/>
          </a:xfrm>
          <a:solidFill>
            <a:srgbClr val="532264"/>
          </a:solidFill>
        </p:grpSpPr>
        <p:sp>
          <p:nvSpPr>
            <p:cNvPr id="15" name="Google Shape;452;p38">
              <a:extLst>
                <a:ext uri="{FF2B5EF4-FFF2-40B4-BE49-F238E27FC236}">
                  <a16:creationId xmlns:a16="http://schemas.microsoft.com/office/drawing/2014/main" id="{D4AA0C36-F555-9294-ABF8-C983C39DE8CB}"/>
                </a:ext>
              </a:extLst>
            </p:cNvPr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3;p38">
              <a:extLst>
                <a:ext uri="{FF2B5EF4-FFF2-40B4-BE49-F238E27FC236}">
                  <a16:creationId xmlns:a16="http://schemas.microsoft.com/office/drawing/2014/main" id="{D9EDBA89-5D07-54BA-B45D-E5A4D1E14C6D}"/>
                </a:ext>
              </a:extLst>
            </p:cNvPr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4;p38">
              <a:extLst>
                <a:ext uri="{FF2B5EF4-FFF2-40B4-BE49-F238E27FC236}">
                  <a16:creationId xmlns:a16="http://schemas.microsoft.com/office/drawing/2014/main" id="{FF01B102-BC6F-ADB7-713A-E478C37C82E2}"/>
                </a:ext>
              </a:extLst>
            </p:cNvPr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5;p38">
              <a:extLst>
                <a:ext uri="{FF2B5EF4-FFF2-40B4-BE49-F238E27FC236}">
                  <a16:creationId xmlns:a16="http://schemas.microsoft.com/office/drawing/2014/main" id="{A561918F-AF71-5783-E544-2B254D569EB8}"/>
                </a:ext>
              </a:extLst>
            </p:cNvPr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728" y="1430080"/>
            <a:ext cx="2443163" cy="158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984" y="3207544"/>
            <a:ext cx="3041907" cy="1707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3131" y="3181631"/>
            <a:ext cx="3150883" cy="1733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1"/>
          <p:cNvPicPr preferRelativeResize="0"/>
          <p:nvPr/>
        </p:nvPicPr>
        <p:blipFill rotWithShape="1">
          <a:blip r:embed="rId6">
            <a:alphaModFix/>
          </a:blip>
          <a:srcRect l="13114" r="13247"/>
          <a:stretch/>
        </p:blipFill>
        <p:spPr>
          <a:xfrm>
            <a:off x="4633131" y="1430080"/>
            <a:ext cx="2072490" cy="158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D879B1E-8818-FE84-F91E-D5B6E70F9BBE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95F6CDF-AEBD-DB62-7ED7-D640192BB5B0}"/>
              </a:ext>
            </a:extLst>
          </p:cNvPr>
          <p:cNvSpPr/>
          <p:nvPr/>
        </p:nvSpPr>
        <p:spPr>
          <a:xfrm>
            <a:off x="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" name="Google Shape;3836;p13">
            <a:extLst>
              <a:ext uri="{FF2B5EF4-FFF2-40B4-BE49-F238E27FC236}">
                <a16:creationId xmlns:a16="http://schemas.microsoft.com/office/drawing/2014/main" id="{23394EC9-B751-92EA-9EAA-D61E34C2C269}"/>
              </a:ext>
            </a:extLst>
          </p:cNvPr>
          <p:cNvSpPr txBox="1">
            <a:spLocks/>
          </p:cNvSpPr>
          <p:nvPr/>
        </p:nvSpPr>
        <p:spPr>
          <a:xfrm>
            <a:off x="721518" y="516452"/>
            <a:ext cx="5004368" cy="59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Dosis ExtraLight"/>
              </a:rPr>
              <a:t>Importância do Software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8184D9">
                  <a:lumMod val="40000"/>
                  <a:lumOff val="60000"/>
                </a:srgbClr>
              </a:solidFill>
              <a:effectLst/>
              <a:uLnTx/>
              <a:uFillTx/>
              <a:latin typeface="Dosis ExtraLight"/>
              <a:sym typeface="Dosis ExtraLight"/>
            </a:endParaRPr>
          </a:p>
        </p:txBody>
      </p:sp>
      <p:grpSp>
        <p:nvGrpSpPr>
          <p:cNvPr id="7" name="Google Shape;451;p38">
            <a:extLst>
              <a:ext uri="{FF2B5EF4-FFF2-40B4-BE49-F238E27FC236}">
                <a16:creationId xmlns:a16="http://schemas.microsoft.com/office/drawing/2014/main" id="{569879EF-BD59-1F61-0FF1-F8F370EF7884}"/>
              </a:ext>
            </a:extLst>
          </p:cNvPr>
          <p:cNvGrpSpPr/>
          <p:nvPr/>
        </p:nvGrpSpPr>
        <p:grpSpPr>
          <a:xfrm>
            <a:off x="7543800" y="400041"/>
            <a:ext cx="919380" cy="764847"/>
            <a:chOff x="1926350" y="995225"/>
            <a:chExt cx="428650" cy="356600"/>
          </a:xfrm>
          <a:solidFill>
            <a:srgbClr val="532264"/>
          </a:solidFill>
        </p:grpSpPr>
        <p:sp>
          <p:nvSpPr>
            <p:cNvPr id="8" name="Google Shape;452;p38">
              <a:extLst>
                <a:ext uri="{FF2B5EF4-FFF2-40B4-BE49-F238E27FC236}">
                  <a16:creationId xmlns:a16="http://schemas.microsoft.com/office/drawing/2014/main" id="{5C9F63EE-04E8-CBD4-A279-0457DE3AAC2B}"/>
                </a:ext>
              </a:extLst>
            </p:cNvPr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3;p38">
              <a:extLst>
                <a:ext uri="{FF2B5EF4-FFF2-40B4-BE49-F238E27FC236}">
                  <a16:creationId xmlns:a16="http://schemas.microsoft.com/office/drawing/2014/main" id="{63435CF4-D02C-AFF6-83B9-A6B38BA2955C}"/>
                </a:ext>
              </a:extLst>
            </p:cNvPr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4;p38">
              <a:extLst>
                <a:ext uri="{FF2B5EF4-FFF2-40B4-BE49-F238E27FC236}">
                  <a16:creationId xmlns:a16="http://schemas.microsoft.com/office/drawing/2014/main" id="{40D56503-0BFD-0749-573E-DAF8F11EF3BC}"/>
                </a:ext>
              </a:extLst>
            </p:cNvPr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5;p38">
              <a:extLst>
                <a:ext uri="{FF2B5EF4-FFF2-40B4-BE49-F238E27FC236}">
                  <a16:creationId xmlns:a16="http://schemas.microsoft.com/office/drawing/2014/main" id="{1D1C4349-62B9-2445-D42F-7C23B3404A7A}"/>
                </a:ext>
              </a:extLst>
            </p:cNvPr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715" y="1374817"/>
            <a:ext cx="2592833" cy="14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74817"/>
            <a:ext cx="2612364" cy="14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7715" y="3039508"/>
            <a:ext cx="2592833" cy="1841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039509"/>
            <a:ext cx="2592833" cy="18374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33B67387-9144-3897-48A2-C28818D03F9B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8802B81-990D-5D26-F731-34E0093FCFCF}"/>
              </a:ext>
            </a:extLst>
          </p:cNvPr>
          <p:cNvSpPr/>
          <p:nvPr/>
        </p:nvSpPr>
        <p:spPr>
          <a:xfrm>
            <a:off x="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" name="Google Shape;3836;p13">
            <a:extLst>
              <a:ext uri="{FF2B5EF4-FFF2-40B4-BE49-F238E27FC236}">
                <a16:creationId xmlns:a16="http://schemas.microsoft.com/office/drawing/2014/main" id="{3181F52B-408A-2C47-A982-629E692B06EB}"/>
              </a:ext>
            </a:extLst>
          </p:cNvPr>
          <p:cNvSpPr txBox="1">
            <a:spLocks/>
          </p:cNvSpPr>
          <p:nvPr/>
        </p:nvSpPr>
        <p:spPr>
          <a:xfrm>
            <a:off x="721518" y="516452"/>
            <a:ext cx="5004368" cy="59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Dosis ExtraLight"/>
              </a:rPr>
              <a:t>Importância do Software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8184D9">
                  <a:lumMod val="40000"/>
                  <a:lumOff val="60000"/>
                </a:srgbClr>
              </a:solidFill>
              <a:effectLst/>
              <a:uLnTx/>
              <a:uFillTx/>
              <a:latin typeface="Dosis ExtraLight"/>
              <a:sym typeface="Dosis ExtraLight"/>
            </a:endParaRPr>
          </a:p>
        </p:txBody>
      </p:sp>
      <p:grpSp>
        <p:nvGrpSpPr>
          <p:cNvPr id="5" name="Google Shape;451;p38">
            <a:extLst>
              <a:ext uri="{FF2B5EF4-FFF2-40B4-BE49-F238E27FC236}">
                <a16:creationId xmlns:a16="http://schemas.microsoft.com/office/drawing/2014/main" id="{099464F1-E095-E959-A9F8-B2D8D98A51C5}"/>
              </a:ext>
            </a:extLst>
          </p:cNvPr>
          <p:cNvGrpSpPr/>
          <p:nvPr/>
        </p:nvGrpSpPr>
        <p:grpSpPr>
          <a:xfrm>
            <a:off x="7543800" y="400041"/>
            <a:ext cx="919380" cy="764847"/>
            <a:chOff x="1926350" y="995225"/>
            <a:chExt cx="428650" cy="356600"/>
          </a:xfrm>
          <a:solidFill>
            <a:srgbClr val="532264"/>
          </a:solidFill>
        </p:grpSpPr>
        <p:sp>
          <p:nvSpPr>
            <p:cNvPr id="6" name="Google Shape;452;p38">
              <a:extLst>
                <a:ext uri="{FF2B5EF4-FFF2-40B4-BE49-F238E27FC236}">
                  <a16:creationId xmlns:a16="http://schemas.microsoft.com/office/drawing/2014/main" id="{72B0DA72-0426-F5ED-081E-3E2A525CA6A0}"/>
                </a:ext>
              </a:extLst>
            </p:cNvPr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53;p38">
              <a:extLst>
                <a:ext uri="{FF2B5EF4-FFF2-40B4-BE49-F238E27FC236}">
                  <a16:creationId xmlns:a16="http://schemas.microsoft.com/office/drawing/2014/main" id="{399E43C9-3694-890A-D2B9-02AD6B79A412}"/>
                </a:ext>
              </a:extLst>
            </p:cNvPr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54;p38">
              <a:extLst>
                <a:ext uri="{FF2B5EF4-FFF2-40B4-BE49-F238E27FC236}">
                  <a16:creationId xmlns:a16="http://schemas.microsoft.com/office/drawing/2014/main" id="{FAC844D3-89D7-EFC9-5AA2-9B51901F22A9}"/>
                </a:ext>
              </a:extLst>
            </p:cNvPr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5;p38">
              <a:extLst>
                <a:ext uri="{FF2B5EF4-FFF2-40B4-BE49-F238E27FC236}">
                  <a16:creationId xmlns:a16="http://schemas.microsoft.com/office/drawing/2014/main" id="{247F727A-5FF7-B769-1F39-AD3142683477}"/>
                </a:ext>
              </a:extLst>
            </p:cNvPr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7E6EEC-8C1D-47C8-A71E-A76170056540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2B7273D-C315-4E09-967D-16A0343288C5}"/>
              </a:ext>
            </a:extLst>
          </p:cNvPr>
          <p:cNvSpPr/>
          <p:nvPr/>
        </p:nvSpPr>
        <p:spPr>
          <a:xfrm>
            <a:off x="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Google Shape;3836;p13">
            <a:extLst>
              <a:ext uri="{FF2B5EF4-FFF2-40B4-BE49-F238E27FC236}">
                <a16:creationId xmlns:a16="http://schemas.microsoft.com/office/drawing/2014/main" id="{0F3B6175-5A68-4D76-AB92-49CB84466431}"/>
              </a:ext>
            </a:extLst>
          </p:cNvPr>
          <p:cNvSpPr txBox="1">
            <a:spLocks/>
          </p:cNvSpPr>
          <p:nvPr/>
        </p:nvSpPr>
        <p:spPr>
          <a:xfrm>
            <a:off x="721518" y="516452"/>
            <a:ext cx="5004368" cy="59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Dosis ExtraLight"/>
              </a:rPr>
              <a:t>Tipos de Softwares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8184D9">
                  <a:lumMod val="40000"/>
                  <a:lumOff val="60000"/>
                </a:srgbClr>
              </a:solidFill>
              <a:effectLst/>
              <a:uLnTx/>
              <a:uFillTx/>
              <a:latin typeface="Dosis ExtraLight"/>
              <a:sym typeface="Dosis ExtraLight"/>
            </a:endParaRPr>
          </a:p>
        </p:txBody>
      </p:sp>
      <p:grpSp>
        <p:nvGrpSpPr>
          <p:cNvPr id="18" name="Google Shape;394;p38">
            <a:extLst>
              <a:ext uri="{FF2B5EF4-FFF2-40B4-BE49-F238E27FC236}">
                <a16:creationId xmlns:a16="http://schemas.microsoft.com/office/drawing/2014/main" id="{00659D19-6F67-4EB7-920E-7929FE6299FC}"/>
              </a:ext>
            </a:extLst>
          </p:cNvPr>
          <p:cNvGrpSpPr/>
          <p:nvPr/>
        </p:nvGrpSpPr>
        <p:grpSpPr>
          <a:xfrm>
            <a:off x="7838826" y="406854"/>
            <a:ext cx="583656" cy="738145"/>
            <a:chOff x="584925" y="238125"/>
            <a:chExt cx="415200" cy="525100"/>
          </a:xfrm>
          <a:solidFill>
            <a:srgbClr val="532264"/>
          </a:solidFill>
        </p:grpSpPr>
        <p:sp>
          <p:nvSpPr>
            <p:cNvPr id="23" name="Google Shape;395;p38">
              <a:extLst>
                <a:ext uri="{FF2B5EF4-FFF2-40B4-BE49-F238E27FC236}">
                  <a16:creationId xmlns:a16="http://schemas.microsoft.com/office/drawing/2014/main" id="{2A244647-3A4D-4E02-9CE7-C13A1E2E2E01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6;p38">
              <a:extLst>
                <a:ext uri="{FF2B5EF4-FFF2-40B4-BE49-F238E27FC236}">
                  <a16:creationId xmlns:a16="http://schemas.microsoft.com/office/drawing/2014/main" id="{77A41AEC-BE61-4D2D-8306-4A777AB050D5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7;p38">
              <a:extLst>
                <a:ext uri="{FF2B5EF4-FFF2-40B4-BE49-F238E27FC236}">
                  <a16:creationId xmlns:a16="http://schemas.microsoft.com/office/drawing/2014/main" id="{0572578F-A0FD-4289-9D7A-AB3F8BDC5527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98;p38">
              <a:extLst>
                <a:ext uri="{FF2B5EF4-FFF2-40B4-BE49-F238E27FC236}">
                  <a16:creationId xmlns:a16="http://schemas.microsoft.com/office/drawing/2014/main" id="{ECC30475-CAAA-47A0-BFC0-0EBB5BF07148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99;p38">
              <a:extLst>
                <a:ext uri="{FF2B5EF4-FFF2-40B4-BE49-F238E27FC236}">
                  <a16:creationId xmlns:a16="http://schemas.microsoft.com/office/drawing/2014/main" id="{C9430D9F-F197-411F-B5F1-3246CD77DC5E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00;p38">
              <a:extLst>
                <a:ext uri="{FF2B5EF4-FFF2-40B4-BE49-F238E27FC236}">
                  <a16:creationId xmlns:a16="http://schemas.microsoft.com/office/drawing/2014/main" id="{49F79082-DDC8-466E-BBDE-716C3B8A5EBF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558;p19">
            <a:extLst>
              <a:ext uri="{FF2B5EF4-FFF2-40B4-BE49-F238E27FC236}">
                <a16:creationId xmlns:a16="http://schemas.microsoft.com/office/drawing/2014/main" id="{CB4984FD-C388-47E8-B0F1-DB136CA54CF1}"/>
              </a:ext>
            </a:extLst>
          </p:cNvPr>
          <p:cNvSpPr txBox="1">
            <a:spLocks noGrp="1"/>
          </p:cNvSpPr>
          <p:nvPr/>
        </p:nvSpPr>
        <p:spPr>
          <a:xfrm>
            <a:off x="846084" y="1387900"/>
            <a:ext cx="6992741" cy="323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 algn="just">
              <a:buNone/>
            </a:pPr>
            <a:r>
              <a:rPr lang="pt-BR" sz="1800" i="0" u="none" strike="noStrike" baseline="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Segundo a classificação de Pressman (2011) o software poderia ser classificado como:</a:t>
            </a:r>
          </a:p>
          <a:p>
            <a:pPr marL="76200" indent="0" algn="just">
              <a:lnSpc>
                <a:spcPct val="100000"/>
              </a:lnSpc>
              <a:buNone/>
            </a:pPr>
            <a:endParaRPr lang="pt-BR" sz="800" b="1" dirty="0">
              <a:solidFill>
                <a:srgbClr val="80359B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76200" indent="0" algn="just">
              <a:lnSpc>
                <a:spcPct val="100000"/>
              </a:lnSpc>
              <a:buNone/>
            </a:pPr>
            <a:r>
              <a:rPr lang="pt-BR" sz="1600" b="1" i="0" u="none" strike="noStrike" baseline="0" dirty="0">
                <a:solidFill>
                  <a:srgbClr val="80359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1) Linha de Produto</a:t>
            </a:r>
          </a:p>
          <a:p>
            <a:pPr marL="76200" indent="0" algn="just">
              <a:lnSpc>
                <a:spcPct val="100000"/>
              </a:lnSpc>
              <a:buNone/>
            </a:pPr>
            <a:r>
              <a:rPr lang="pt-BR" sz="1600" b="1" i="0" u="none" strike="noStrike" baseline="0" dirty="0">
                <a:solidFill>
                  <a:srgbClr val="80359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2) De Aplicação</a:t>
            </a:r>
          </a:p>
          <a:p>
            <a:pPr marL="76200" indent="0" algn="just">
              <a:lnSpc>
                <a:spcPct val="100000"/>
              </a:lnSpc>
              <a:buNone/>
            </a:pPr>
            <a:r>
              <a:rPr lang="pt-BR" sz="1600" b="1" i="0" u="none" strike="noStrike" baseline="0" dirty="0">
                <a:solidFill>
                  <a:srgbClr val="80359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3) De Sistemas</a:t>
            </a:r>
          </a:p>
          <a:p>
            <a:pPr marL="76200" indent="0" algn="just">
              <a:lnSpc>
                <a:spcPct val="100000"/>
              </a:lnSpc>
              <a:buNone/>
            </a:pPr>
            <a:r>
              <a:rPr lang="pt-BR" sz="1600" b="1" i="0" u="none" strike="noStrike" baseline="0" dirty="0">
                <a:solidFill>
                  <a:srgbClr val="80359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4) Científico/Engenharia</a:t>
            </a:r>
          </a:p>
          <a:p>
            <a:pPr marL="76200" indent="0" algn="just">
              <a:lnSpc>
                <a:spcPct val="100000"/>
              </a:lnSpc>
              <a:buNone/>
            </a:pPr>
            <a:r>
              <a:rPr lang="pt-BR" sz="1600" b="1" i="0" u="none" strike="noStrike" baseline="0" dirty="0">
                <a:solidFill>
                  <a:srgbClr val="80359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5) Embutido</a:t>
            </a:r>
          </a:p>
          <a:p>
            <a:pPr marL="76200" indent="0" algn="just">
              <a:lnSpc>
                <a:spcPct val="100000"/>
              </a:lnSpc>
              <a:buNone/>
            </a:pPr>
            <a:r>
              <a:rPr lang="pt-BR" sz="1600" b="1" i="0" u="none" strike="noStrike" baseline="0" dirty="0">
                <a:solidFill>
                  <a:srgbClr val="80359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6) Aplicações Web</a:t>
            </a:r>
          </a:p>
          <a:p>
            <a:pPr marL="76200" indent="0" algn="just">
              <a:lnSpc>
                <a:spcPct val="100000"/>
              </a:lnSpc>
              <a:buNone/>
            </a:pPr>
            <a:r>
              <a:rPr lang="pt-BR" sz="1600" b="1" i="0" u="none" strike="noStrike" baseline="0" dirty="0">
                <a:solidFill>
                  <a:srgbClr val="80359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7) Inteligência Artificial</a:t>
            </a:r>
          </a:p>
        </p:txBody>
      </p:sp>
    </p:spTree>
    <p:extLst>
      <p:ext uri="{BB962C8B-B14F-4D97-AF65-F5344CB8AC3E}">
        <p14:creationId xmlns:p14="http://schemas.microsoft.com/office/powerpoint/2010/main" val="4187185190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7E6EEC-8C1D-47C8-A71E-A76170056540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2B7273D-C315-4E09-967D-16A0343288C5}"/>
              </a:ext>
            </a:extLst>
          </p:cNvPr>
          <p:cNvSpPr/>
          <p:nvPr/>
        </p:nvSpPr>
        <p:spPr>
          <a:xfrm>
            <a:off x="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Google Shape;3836;p13">
            <a:extLst>
              <a:ext uri="{FF2B5EF4-FFF2-40B4-BE49-F238E27FC236}">
                <a16:creationId xmlns:a16="http://schemas.microsoft.com/office/drawing/2014/main" id="{0F3B6175-5A68-4D76-AB92-49CB84466431}"/>
              </a:ext>
            </a:extLst>
          </p:cNvPr>
          <p:cNvSpPr txBox="1">
            <a:spLocks/>
          </p:cNvSpPr>
          <p:nvPr/>
        </p:nvSpPr>
        <p:spPr>
          <a:xfrm>
            <a:off x="721518" y="516452"/>
            <a:ext cx="5004368" cy="59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Dosis ExtraLight"/>
              </a:rPr>
              <a:t>Tipos de Softwares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8184D9">
                  <a:lumMod val="40000"/>
                  <a:lumOff val="60000"/>
                </a:srgbClr>
              </a:solidFill>
              <a:effectLst/>
              <a:uLnTx/>
              <a:uFillTx/>
              <a:latin typeface="Dosis ExtraLight"/>
              <a:sym typeface="Dosis ExtraLight"/>
            </a:endParaRPr>
          </a:p>
        </p:txBody>
      </p:sp>
      <p:grpSp>
        <p:nvGrpSpPr>
          <p:cNvPr id="18" name="Google Shape;394;p38">
            <a:extLst>
              <a:ext uri="{FF2B5EF4-FFF2-40B4-BE49-F238E27FC236}">
                <a16:creationId xmlns:a16="http://schemas.microsoft.com/office/drawing/2014/main" id="{00659D19-6F67-4EB7-920E-7929FE6299FC}"/>
              </a:ext>
            </a:extLst>
          </p:cNvPr>
          <p:cNvGrpSpPr/>
          <p:nvPr/>
        </p:nvGrpSpPr>
        <p:grpSpPr>
          <a:xfrm>
            <a:off x="7838826" y="406854"/>
            <a:ext cx="583656" cy="738145"/>
            <a:chOff x="584925" y="238125"/>
            <a:chExt cx="415200" cy="525100"/>
          </a:xfrm>
          <a:solidFill>
            <a:srgbClr val="532264"/>
          </a:solidFill>
        </p:grpSpPr>
        <p:sp>
          <p:nvSpPr>
            <p:cNvPr id="23" name="Google Shape;395;p38">
              <a:extLst>
                <a:ext uri="{FF2B5EF4-FFF2-40B4-BE49-F238E27FC236}">
                  <a16:creationId xmlns:a16="http://schemas.microsoft.com/office/drawing/2014/main" id="{2A244647-3A4D-4E02-9CE7-C13A1E2E2E01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6;p38">
              <a:extLst>
                <a:ext uri="{FF2B5EF4-FFF2-40B4-BE49-F238E27FC236}">
                  <a16:creationId xmlns:a16="http://schemas.microsoft.com/office/drawing/2014/main" id="{77A41AEC-BE61-4D2D-8306-4A777AB050D5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7;p38">
              <a:extLst>
                <a:ext uri="{FF2B5EF4-FFF2-40B4-BE49-F238E27FC236}">
                  <a16:creationId xmlns:a16="http://schemas.microsoft.com/office/drawing/2014/main" id="{0572578F-A0FD-4289-9D7A-AB3F8BDC5527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98;p38">
              <a:extLst>
                <a:ext uri="{FF2B5EF4-FFF2-40B4-BE49-F238E27FC236}">
                  <a16:creationId xmlns:a16="http://schemas.microsoft.com/office/drawing/2014/main" id="{ECC30475-CAAA-47A0-BFC0-0EBB5BF07148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99;p38">
              <a:extLst>
                <a:ext uri="{FF2B5EF4-FFF2-40B4-BE49-F238E27FC236}">
                  <a16:creationId xmlns:a16="http://schemas.microsoft.com/office/drawing/2014/main" id="{C9430D9F-F197-411F-B5F1-3246CD77DC5E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00;p38">
              <a:extLst>
                <a:ext uri="{FF2B5EF4-FFF2-40B4-BE49-F238E27FC236}">
                  <a16:creationId xmlns:a16="http://schemas.microsoft.com/office/drawing/2014/main" id="{49F79082-DDC8-466E-BBDE-716C3B8A5EBF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558;p19">
            <a:extLst>
              <a:ext uri="{FF2B5EF4-FFF2-40B4-BE49-F238E27FC236}">
                <a16:creationId xmlns:a16="http://schemas.microsoft.com/office/drawing/2014/main" id="{CB4984FD-C388-47E8-B0F1-DB136CA54CF1}"/>
              </a:ext>
            </a:extLst>
          </p:cNvPr>
          <p:cNvSpPr txBox="1">
            <a:spLocks noGrp="1"/>
          </p:cNvSpPr>
          <p:nvPr/>
        </p:nvSpPr>
        <p:spPr>
          <a:xfrm>
            <a:off x="846084" y="1387900"/>
            <a:ext cx="6992741" cy="323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 algn="just">
              <a:buNone/>
            </a:pPr>
            <a:r>
              <a:rPr lang="pt-BR" sz="180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Outra classificação mais simples, categoriza os softwares em três tipos</a:t>
            </a:r>
            <a:r>
              <a:rPr lang="pt-BR" sz="1800" i="0" u="none" strike="noStrike" baseline="0" dirty="0">
                <a:solidFill>
                  <a:schemeClr val="tx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:</a:t>
            </a:r>
          </a:p>
          <a:p>
            <a:pPr marL="76200" indent="0" algn="just">
              <a:lnSpc>
                <a:spcPct val="100000"/>
              </a:lnSpc>
              <a:buNone/>
            </a:pPr>
            <a:endParaRPr lang="pt-BR" sz="800" b="1" dirty="0">
              <a:solidFill>
                <a:srgbClr val="80359B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76200" indent="0" algn="just">
              <a:lnSpc>
                <a:spcPct val="100000"/>
              </a:lnSpc>
              <a:buNone/>
            </a:pPr>
            <a:r>
              <a:rPr lang="pt-BR" sz="1600" b="1" i="0" u="none" strike="noStrike" baseline="0" dirty="0">
                <a:solidFill>
                  <a:srgbClr val="80359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1) Softwares de Sistemas</a:t>
            </a:r>
          </a:p>
          <a:p>
            <a:pPr marL="76200" indent="0" algn="just">
              <a:lnSpc>
                <a:spcPct val="100000"/>
              </a:lnSpc>
              <a:buNone/>
            </a:pPr>
            <a:r>
              <a:rPr lang="pt-BR" sz="1600" b="1" i="0" u="none" strike="noStrike" baseline="0" dirty="0">
                <a:solidFill>
                  <a:srgbClr val="80359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2) Softwares de Programação</a:t>
            </a:r>
          </a:p>
          <a:p>
            <a:pPr marL="76200" indent="0" algn="just">
              <a:lnSpc>
                <a:spcPct val="100000"/>
              </a:lnSpc>
              <a:buNone/>
            </a:pPr>
            <a:r>
              <a:rPr lang="pt-BR" sz="1600" b="1" i="0" u="none" strike="noStrike" baseline="0" dirty="0">
                <a:solidFill>
                  <a:srgbClr val="80359B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3) Softwares de Aplicação</a:t>
            </a:r>
          </a:p>
        </p:txBody>
      </p:sp>
    </p:spTree>
    <p:extLst>
      <p:ext uri="{BB962C8B-B14F-4D97-AF65-F5344CB8AC3E}">
        <p14:creationId xmlns:p14="http://schemas.microsoft.com/office/powerpoint/2010/main" val="2490687744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7E6EEC-8C1D-47C8-A71E-A76170056540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2B7273D-C315-4E09-967D-16A0343288C5}"/>
              </a:ext>
            </a:extLst>
          </p:cNvPr>
          <p:cNvSpPr/>
          <p:nvPr/>
        </p:nvSpPr>
        <p:spPr>
          <a:xfrm>
            <a:off x="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Google Shape;3836;p13">
            <a:extLst>
              <a:ext uri="{FF2B5EF4-FFF2-40B4-BE49-F238E27FC236}">
                <a16:creationId xmlns:a16="http://schemas.microsoft.com/office/drawing/2014/main" id="{0F3B6175-5A68-4D76-AB92-49CB84466431}"/>
              </a:ext>
            </a:extLst>
          </p:cNvPr>
          <p:cNvSpPr txBox="1">
            <a:spLocks/>
          </p:cNvSpPr>
          <p:nvPr/>
        </p:nvSpPr>
        <p:spPr>
          <a:xfrm>
            <a:off x="721517" y="516452"/>
            <a:ext cx="3950496" cy="59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Dosis ExtraLight"/>
              </a:rPr>
              <a:t>Softwares de Sistemas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8184D9">
                  <a:lumMod val="40000"/>
                  <a:lumOff val="60000"/>
                </a:srgbClr>
              </a:solidFill>
              <a:effectLst/>
              <a:uLnTx/>
              <a:uFillTx/>
              <a:latin typeface="Dosis ExtraLight"/>
              <a:sym typeface="Dosis ExtraLight"/>
            </a:endParaRPr>
          </a:p>
        </p:txBody>
      </p:sp>
      <p:grpSp>
        <p:nvGrpSpPr>
          <p:cNvPr id="18" name="Google Shape;394;p38">
            <a:extLst>
              <a:ext uri="{FF2B5EF4-FFF2-40B4-BE49-F238E27FC236}">
                <a16:creationId xmlns:a16="http://schemas.microsoft.com/office/drawing/2014/main" id="{00659D19-6F67-4EB7-920E-7929FE6299FC}"/>
              </a:ext>
            </a:extLst>
          </p:cNvPr>
          <p:cNvGrpSpPr/>
          <p:nvPr/>
        </p:nvGrpSpPr>
        <p:grpSpPr>
          <a:xfrm>
            <a:off x="7838826" y="406854"/>
            <a:ext cx="583656" cy="738145"/>
            <a:chOff x="584925" y="238125"/>
            <a:chExt cx="415200" cy="525100"/>
          </a:xfrm>
          <a:solidFill>
            <a:srgbClr val="532264"/>
          </a:solidFill>
        </p:grpSpPr>
        <p:sp>
          <p:nvSpPr>
            <p:cNvPr id="23" name="Google Shape;395;p38">
              <a:extLst>
                <a:ext uri="{FF2B5EF4-FFF2-40B4-BE49-F238E27FC236}">
                  <a16:creationId xmlns:a16="http://schemas.microsoft.com/office/drawing/2014/main" id="{2A244647-3A4D-4E02-9CE7-C13A1E2E2E01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6;p38">
              <a:extLst>
                <a:ext uri="{FF2B5EF4-FFF2-40B4-BE49-F238E27FC236}">
                  <a16:creationId xmlns:a16="http://schemas.microsoft.com/office/drawing/2014/main" id="{77A41AEC-BE61-4D2D-8306-4A777AB050D5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7;p38">
              <a:extLst>
                <a:ext uri="{FF2B5EF4-FFF2-40B4-BE49-F238E27FC236}">
                  <a16:creationId xmlns:a16="http://schemas.microsoft.com/office/drawing/2014/main" id="{0572578F-A0FD-4289-9D7A-AB3F8BDC5527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98;p38">
              <a:extLst>
                <a:ext uri="{FF2B5EF4-FFF2-40B4-BE49-F238E27FC236}">
                  <a16:creationId xmlns:a16="http://schemas.microsoft.com/office/drawing/2014/main" id="{ECC30475-CAAA-47A0-BFC0-0EBB5BF07148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99;p38">
              <a:extLst>
                <a:ext uri="{FF2B5EF4-FFF2-40B4-BE49-F238E27FC236}">
                  <a16:creationId xmlns:a16="http://schemas.microsoft.com/office/drawing/2014/main" id="{C9430D9F-F197-411F-B5F1-3246CD77DC5E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00;p38">
              <a:extLst>
                <a:ext uri="{FF2B5EF4-FFF2-40B4-BE49-F238E27FC236}">
                  <a16:creationId xmlns:a16="http://schemas.microsoft.com/office/drawing/2014/main" id="{49F79082-DDC8-466E-BBDE-716C3B8A5EBF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4E5E9E10-6783-CB1C-AAB0-989BBB8CE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080" y="1401738"/>
            <a:ext cx="1860913" cy="1860913"/>
          </a:xfrm>
          <a:prstGeom prst="rect">
            <a:avLst/>
          </a:prstGeom>
        </p:spPr>
      </p:pic>
      <p:pic>
        <p:nvPicPr>
          <p:cNvPr id="4" name="Imagem 3" descr="Uma imagem contendo desenho, relógio&#10;&#10;Descrição gerada automaticamente">
            <a:extLst>
              <a:ext uri="{FF2B5EF4-FFF2-40B4-BE49-F238E27FC236}">
                <a16:creationId xmlns:a16="http://schemas.microsoft.com/office/drawing/2014/main" id="{BD553870-1469-FA37-A40B-573B1209A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464" y="4055857"/>
            <a:ext cx="1864109" cy="375485"/>
          </a:xfrm>
          <a:prstGeom prst="rect">
            <a:avLst/>
          </a:prstGeom>
        </p:spPr>
      </p:pic>
      <p:pic>
        <p:nvPicPr>
          <p:cNvPr id="5" name="Imagem 4" descr="Uma imagem contendo desenho, placar&#10;&#10;Descrição gerada automaticamente">
            <a:extLst>
              <a:ext uri="{FF2B5EF4-FFF2-40B4-BE49-F238E27FC236}">
                <a16:creationId xmlns:a16="http://schemas.microsoft.com/office/drawing/2014/main" id="{2AC79697-E1CE-1D6A-C794-7258F4CA5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61" y="3905156"/>
            <a:ext cx="1740403" cy="45428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13CF2DA-A90C-3378-9DB3-624811B7F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151" y="1766615"/>
            <a:ext cx="1621324" cy="1080883"/>
          </a:xfrm>
          <a:prstGeom prst="rect">
            <a:avLst/>
          </a:prstGeom>
        </p:spPr>
      </p:pic>
      <p:pic>
        <p:nvPicPr>
          <p:cNvPr id="7" name="Imagem 6" descr="Uma imagem contendo desenho&#10;&#10;Descrição gerada automaticamente">
            <a:extLst>
              <a:ext uri="{FF2B5EF4-FFF2-40B4-BE49-F238E27FC236}">
                <a16:creationId xmlns:a16="http://schemas.microsoft.com/office/drawing/2014/main" id="{0423BA09-9D84-897F-2A24-CA58DDF4C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0993" y="2186275"/>
            <a:ext cx="2068027" cy="1159801"/>
          </a:xfrm>
          <a:prstGeom prst="rect">
            <a:avLst/>
          </a:prstGeom>
        </p:spPr>
      </p:pic>
      <p:pic>
        <p:nvPicPr>
          <p:cNvPr id="9" name="Imagem 8" descr="Uma imagem contendo preto, maçã, branco&#10;&#10;Descrição gerada automaticamente">
            <a:extLst>
              <a:ext uri="{FF2B5EF4-FFF2-40B4-BE49-F238E27FC236}">
                <a16:creationId xmlns:a16="http://schemas.microsoft.com/office/drawing/2014/main" id="{AE43ABD0-8525-9807-2621-531576591E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8441" y="2995758"/>
            <a:ext cx="1740404" cy="976674"/>
          </a:xfrm>
          <a:prstGeom prst="rect">
            <a:avLst/>
          </a:prstGeom>
        </p:spPr>
      </p:pic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5E68F73A-3FB8-B0BE-0320-0B0D0E6962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2774" y="2571750"/>
            <a:ext cx="1292655" cy="138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83948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7E6EEC-8C1D-47C8-A71E-A76170056540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2B7273D-C315-4E09-967D-16A0343288C5}"/>
              </a:ext>
            </a:extLst>
          </p:cNvPr>
          <p:cNvSpPr/>
          <p:nvPr/>
        </p:nvSpPr>
        <p:spPr>
          <a:xfrm>
            <a:off x="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Google Shape;3836;p13">
            <a:extLst>
              <a:ext uri="{FF2B5EF4-FFF2-40B4-BE49-F238E27FC236}">
                <a16:creationId xmlns:a16="http://schemas.microsoft.com/office/drawing/2014/main" id="{0F3B6175-5A68-4D76-AB92-49CB84466431}"/>
              </a:ext>
            </a:extLst>
          </p:cNvPr>
          <p:cNvSpPr txBox="1">
            <a:spLocks/>
          </p:cNvSpPr>
          <p:nvPr/>
        </p:nvSpPr>
        <p:spPr>
          <a:xfrm>
            <a:off x="721517" y="516452"/>
            <a:ext cx="4686302" cy="59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Dosis ExtraLight"/>
              </a:rPr>
              <a:t>Softwares de Programação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8184D9">
                  <a:lumMod val="40000"/>
                  <a:lumOff val="60000"/>
                </a:srgbClr>
              </a:solidFill>
              <a:effectLst/>
              <a:uLnTx/>
              <a:uFillTx/>
              <a:latin typeface="Dosis ExtraLight"/>
              <a:sym typeface="Dosis ExtraLight"/>
            </a:endParaRPr>
          </a:p>
        </p:txBody>
      </p:sp>
      <p:grpSp>
        <p:nvGrpSpPr>
          <p:cNvPr id="18" name="Google Shape;394;p38">
            <a:extLst>
              <a:ext uri="{FF2B5EF4-FFF2-40B4-BE49-F238E27FC236}">
                <a16:creationId xmlns:a16="http://schemas.microsoft.com/office/drawing/2014/main" id="{00659D19-6F67-4EB7-920E-7929FE6299FC}"/>
              </a:ext>
            </a:extLst>
          </p:cNvPr>
          <p:cNvGrpSpPr/>
          <p:nvPr/>
        </p:nvGrpSpPr>
        <p:grpSpPr>
          <a:xfrm>
            <a:off x="7838826" y="406854"/>
            <a:ext cx="583656" cy="738145"/>
            <a:chOff x="584925" y="238125"/>
            <a:chExt cx="415200" cy="525100"/>
          </a:xfrm>
          <a:solidFill>
            <a:srgbClr val="532264"/>
          </a:solidFill>
        </p:grpSpPr>
        <p:sp>
          <p:nvSpPr>
            <p:cNvPr id="23" name="Google Shape;395;p38">
              <a:extLst>
                <a:ext uri="{FF2B5EF4-FFF2-40B4-BE49-F238E27FC236}">
                  <a16:creationId xmlns:a16="http://schemas.microsoft.com/office/drawing/2014/main" id="{2A244647-3A4D-4E02-9CE7-C13A1E2E2E01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6;p38">
              <a:extLst>
                <a:ext uri="{FF2B5EF4-FFF2-40B4-BE49-F238E27FC236}">
                  <a16:creationId xmlns:a16="http://schemas.microsoft.com/office/drawing/2014/main" id="{77A41AEC-BE61-4D2D-8306-4A777AB050D5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7;p38">
              <a:extLst>
                <a:ext uri="{FF2B5EF4-FFF2-40B4-BE49-F238E27FC236}">
                  <a16:creationId xmlns:a16="http://schemas.microsoft.com/office/drawing/2014/main" id="{0572578F-A0FD-4289-9D7A-AB3F8BDC5527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98;p38">
              <a:extLst>
                <a:ext uri="{FF2B5EF4-FFF2-40B4-BE49-F238E27FC236}">
                  <a16:creationId xmlns:a16="http://schemas.microsoft.com/office/drawing/2014/main" id="{ECC30475-CAAA-47A0-BFC0-0EBB5BF07148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99;p38">
              <a:extLst>
                <a:ext uri="{FF2B5EF4-FFF2-40B4-BE49-F238E27FC236}">
                  <a16:creationId xmlns:a16="http://schemas.microsoft.com/office/drawing/2014/main" id="{C9430D9F-F197-411F-B5F1-3246CD77DC5E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00;p38">
              <a:extLst>
                <a:ext uri="{FF2B5EF4-FFF2-40B4-BE49-F238E27FC236}">
                  <a16:creationId xmlns:a16="http://schemas.microsoft.com/office/drawing/2014/main" id="{49F79082-DDC8-466E-BBDE-716C3B8A5EBF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Imagem 10" descr="Uma imagem contendo desenho, mesa&#10;&#10;Descrição gerada automaticamente">
            <a:extLst>
              <a:ext uri="{FF2B5EF4-FFF2-40B4-BE49-F238E27FC236}">
                <a16:creationId xmlns:a16="http://schemas.microsoft.com/office/drawing/2014/main" id="{42375D6A-9E34-0B76-AA11-75D4351DF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206" y="3479947"/>
            <a:ext cx="3432810" cy="1096806"/>
          </a:xfrm>
          <a:prstGeom prst="rect">
            <a:avLst/>
          </a:prstGeom>
        </p:spPr>
      </p:pic>
      <p:pic>
        <p:nvPicPr>
          <p:cNvPr id="13" name="Imagem 12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7B67D739-3802-5A83-1829-679AEC632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361" y="1930225"/>
            <a:ext cx="2193612" cy="109680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632E129-2C2C-B3CC-A6ED-CCD943A7A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176" y="1884621"/>
            <a:ext cx="1709885" cy="1374258"/>
          </a:xfrm>
          <a:prstGeom prst="rect">
            <a:avLst/>
          </a:prstGeom>
        </p:spPr>
      </p:pic>
      <p:pic>
        <p:nvPicPr>
          <p:cNvPr id="15" name="Imagem 14" descr="Uma imagem contendo luz, desenho&#10;&#10;Descrição gerada automaticamente">
            <a:extLst>
              <a:ext uri="{FF2B5EF4-FFF2-40B4-BE49-F238E27FC236}">
                <a16:creationId xmlns:a16="http://schemas.microsoft.com/office/drawing/2014/main" id="{436E2C1E-5221-D756-7783-F6585C8C6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432" y="2826532"/>
            <a:ext cx="1306830" cy="130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74711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2264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394;p38">
            <a:extLst>
              <a:ext uri="{FF2B5EF4-FFF2-40B4-BE49-F238E27FC236}">
                <a16:creationId xmlns:a16="http://schemas.microsoft.com/office/drawing/2014/main" id="{7C6B9DD7-6FC4-4995-8FB8-B38812FF3AC3}"/>
              </a:ext>
            </a:extLst>
          </p:cNvPr>
          <p:cNvGrpSpPr/>
          <p:nvPr/>
        </p:nvGrpSpPr>
        <p:grpSpPr>
          <a:xfrm>
            <a:off x="8064700" y="406854"/>
            <a:ext cx="583656" cy="738145"/>
            <a:chOff x="584925" y="238125"/>
            <a:chExt cx="415200" cy="525100"/>
          </a:xfrm>
          <a:solidFill>
            <a:schemeClr val="bg1"/>
          </a:solidFill>
        </p:grpSpPr>
        <p:sp>
          <p:nvSpPr>
            <p:cNvPr id="9" name="Google Shape;395;p38">
              <a:extLst>
                <a:ext uri="{FF2B5EF4-FFF2-40B4-BE49-F238E27FC236}">
                  <a16:creationId xmlns:a16="http://schemas.microsoft.com/office/drawing/2014/main" id="{BB718AFA-160C-445C-9ED6-B3DDE8DBE980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96;p38">
              <a:extLst>
                <a:ext uri="{FF2B5EF4-FFF2-40B4-BE49-F238E27FC236}">
                  <a16:creationId xmlns:a16="http://schemas.microsoft.com/office/drawing/2014/main" id="{27375385-BD8C-4218-BBFC-9863F2081BCC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97;p38">
              <a:extLst>
                <a:ext uri="{FF2B5EF4-FFF2-40B4-BE49-F238E27FC236}">
                  <a16:creationId xmlns:a16="http://schemas.microsoft.com/office/drawing/2014/main" id="{CA59BF29-FB1B-4B6B-848B-ECD39059AF27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98;p38">
              <a:extLst>
                <a:ext uri="{FF2B5EF4-FFF2-40B4-BE49-F238E27FC236}">
                  <a16:creationId xmlns:a16="http://schemas.microsoft.com/office/drawing/2014/main" id="{A6DCF088-A50E-4FC2-986E-2546DE6E572E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99;p38">
              <a:extLst>
                <a:ext uri="{FF2B5EF4-FFF2-40B4-BE49-F238E27FC236}">
                  <a16:creationId xmlns:a16="http://schemas.microsoft.com/office/drawing/2014/main" id="{4030A827-1C8E-4653-B161-5957D8FF2F4C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0;p38">
              <a:extLst>
                <a:ext uri="{FF2B5EF4-FFF2-40B4-BE49-F238E27FC236}">
                  <a16:creationId xmlns:a16="http://schemas.microsoft.com/office/drawing/2014/main" id="{058BFF1D-AF51-4EDF-A7C3-0008FD594B98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3836;p13">
            <a:extLst>
              <a:ext uri="{FF2B5EF4-FFF2-40B4-BE49-F238E27FC236}">
                <a16:creationId xmlns:a16="http://schemas.microsoft.com/office/drawing/2014/main" id="{E5574DEE-B314-4CD4-8048-BC0DEE2ED5FA}"/>
              </a:ext>
            </a:extLst>
          </p:cNvPr>
          <p:cNvSpPr txBox="1">
            <a:spLocks/>
          </p:cNvSpPr>
          <p:nvPr/>
        </p:nvSpPr>
        <p:spPr>
          <a:xfrm>
            <a:off x="707231" y="1339735"/>
            <a:ext cx="6938817" cy="2851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r"/>
            <a:r>
              <a:rPr lang="pt-BR" sz="2400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Apresentação do Plano de Aula</a:t>
            </a:r>
          </a:p>
          <a:p>
            <a:pPr algn="r"/>
            <a:endParaRPr lang="pt-BR" sz="2400" dirty="0">
              <a:solidFill>
                <a:schemeClr val="bg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algn="r"/>
            <a:r>
              <a:rPr lang="pt-BR" sz="2400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Apresentação da S.A.</a:t>
            </a:r>
          </a:p>
          <a:p>
            <a:pPr algn="r"/>
            <a:endParaRPr lang="pt-BR" sz="2400" dirty="0">
              <a:solidFill>
                <a:schemeClr val="bg1"/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algn="r"/>
            <a:endParaRPr lang="pt-BR" sz="2400" dirty="0">
              <a:solidFill>
                <a:schemeClr val="accent2">
                  <a:lumMod val="40000"/>
                  <a:lumOff val="60000"/>
                </a:schemeClr>
              </a:solidFill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algn="ctr"/>
            <a:r>
              <a:rPr lang="pt-BR" sz="2400" dirty="0">
                <a:solidFill>
                  <a:srgbClr val="ABE852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Aula 1 – Introdução à Modelagem de Sistemas</a:t>
            </a:r>
          </a:p>
          <a:p>
            <a:pPr algn="r"/>
            <a:endParaRPr lang="pt-BR"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135851"/>
      </p:ext>
    </p:extLst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7E6EEC-8C1D-47C8-A71E-A76170056540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2B7273D-C315-4E09-967D-16A0343288C5}"/>
              </a:ext>
            </a:extLst>
          </p:cNvPr>
          <p:cNvSpPr/>
          <p:nvPr/>
        </p:nvSpPr>
        <p:spPr>
          <a:xfrm>
            <a:off x="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Google Shape;3836;p13">
            <a:extLst>
              <a:ext uri="{FF2B5EF4-FFF2-40B4-BE49-F238E27FC236}">
                <a16:creationId xmlns:a16="http://schemas.microsoft.com/office/drawing/2014/main" id="{0F3B6175-5A68-4D76-AB92-49CB84466431}"/>
              </a:ext>
            </a:extLst>
          </p:cNvPr>
          <p:cNvSpPr txBox="1">
            <a:spLocks/>
          </p:cNvSpPr>
          <p:nvPr/>
        </p:nvSpPr>
        <p:spPr>
          <a:xfrm>
            <a:off x="721517" y="516452"/>
            <a:ext cx="4686302" cy="59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Dosis ExtraLight"/>
              </a:rPr>
              <a:t>Softwares de Aplicação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8184D9">
                  <a:lumMod val="40000"/>
                  <a:lumOff val="60000"/>
                </a:srgbClr>
              </a:solidFill>
              <a:effectLst/>
              <a:uLnTx/>
              <a:uFillTx/>
              <a:latin typeface="Dosis ExtraLight"/>
              <a:sym typeface="Dosis ExtraLight"/>
            </a:endParaRPr>
          </a:p>
        </p:txBody>
      </p:sp>
      <p:grpSp>
        <p:nvGrpSpPr>
          <p:cNvPr id="18" name="Google Shape;394;p38">
            <a:extLst>
              <a:ext uri="{FF2B5EF4-FFF2-40B4-BE49-F238E27FC236}">
                <a16:creationId xmlns:a16="http://schemas.microsoft.com/office/drawing/2014/main" id="{00659D19-6F67-4EB7-920E-7929FE6299FC}"/>
              </a:ext>
            </a:extLst>
          </p:cNvPr>
          <p:cNvGrpSpPr/>
          <p:nvPr/>
        </p:nvGrpSpPr>
        <p:grpSpPr>
          <a:xfrm>
            <a:off x="7838826" y="406854"/>
            <a:ext cx="583656" cy="738145"/>
            <a:chOff x="584925" y="238125"/>
            <a:chExt cx="415200" cy="525100"/>
          </a:xfrm>
          <a:solidFill>
            <a:srgbClr val="532264"/>
          </a:solidFill>
        </p:grpSpPr>
        <p:sp>
          <p:nvSpPr>
            <p:cNvPr id="23" name="Google Shape;395;p38">
              <a:extLst>
                <a:ext uri="{FF2B5EF4-FFF2-40B4-BE49-F238E27FC236}">
                  <a16:creationId xmlns:a16="http://schemas.microsoft.com/office/drawing/2014/main" id="{2A244647-3A4D-4E02-9CE7-C13A1E2E2E01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6;p38">
              <a:extLst>
                <a:ext uri="{FF2B5EF4-FFF2-40B4-BE49-F238E27FC236}">
                  <a16:creationId xmlns:a16="http://schemas.microsoft.com/office/drawing/2014/main" id="{77A41AEC-BE61-4D2D-8306-4A777AB050D5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7;p38">
              <a:extLst>
                <a:ext uri="{FF2B5EF4-FFF2-40B4-BE49-F238E27FC236}">
                  <a16:creationId xmlns:a16="http://schemas.microsoft.com/office/drawing/2014/main" id="{0572578F-A0FD-4289-9D7A-AB3F8BDC5527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98;p38">
              <a:extLst>
                <a:ext uri="{FF2B5EF4-FFF2-40B4-BE49-F238E27FC236}">
                  <a16:creationId xmlns:a16="http://schemas.microsoft.com/office/drawing/2014/main" id="{ECC30475-CAAA-47A0-BFC0-0EBB5BF07148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99;p38">
              <a:extLst>
                <a:ext uri="{FF2B5EF4-FFF2-40B4-BE49-F238E27FC236}">
                  <a16:creationId xmlns:a16="http://schemas.microsoft.com/office/drawing/2014/main" id="{C9430D9F-F197-411F-B5F1-3246CD77DC5E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00;p38">
              <a:extLst>
                <a:ext uri="{FF2B5EF4-FFF2-40B4-BE49-F238E27FC236}">
                  <a16:creationId xmlns:a16="http://schemas.microsoft.com/office/drawing/2014/main" id="{49F79082-DDC8-466E-BBDE-716C3B8A5EBF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Uma imagem contendo desenho&#10;&#10;Descrição gerada automaticamente">
            <a:extLst>
              <a:ext uri="{FF2B5EF4-FFF2-40B4-BE49-F238E27FC236}">
                <a16:creationId xmlns:a16="http://schemas.microsoft.com/office/drawing/2014/main" id="{76E85AA2-5602-5C16-991F-71323C003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503" y="3334351"/>
            <a:ext cx="1467816" cy="905790"/>
          </a:xfrm>
          <a:prstGeom prst="rect">
            <a:avLst/>
          </a:prstGeom>
        </p:spPr>
      </p:pic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2A17F29-59C2-17C9-CA79-CA3D411D6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165" y="1771744"/>
            <a:ext cx="2042434" cy="1361623"/>
          </a:xfrm>
          <a:prstGeom prst="rect">
            <a:avLst/>
          </a:prstGeom>
        </p:spPr>
      </p:pic>
      <p:pic>
        <p:nvPicPr>
          <p:cNvPr id="5" name="Imagem 4" descr="Desenho de bandeira&#10;&#10;Descrição gerada automaticamente">
            <a:extLst>
              <a:ext uri="{FF2B5EF4-FFF2-40B4-BE49-F238E27FC236}">
                <a16:creationId xmlns:a16="http://schemas.microsoft.com/office/drawing/2014/main" id="{D26A34DA-46ED-3788-CED2-6A6B075D1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693" y="3511082"/>
            <a:ext cx="2042434" cy="866487"/>
          </a:xfrm>
          <a:prstGeom prst="rect">
            <a:avLst/>
          </a:prstGeom>
        </p:spPr>
      </p:pic>
      <p:pic>
        <p:nvPicPr>
          <p:cNvPr id="6" name="Imagem 5" descr="Uma imagem contendo desenho&#10;&#10;Descrição gerada automaticamente">
            <a:extLst>
              <a:ext uri="{FF2B5EF4-FFF2-40B4-BE49-F238E27FC236}">
                <a16:creationId xmlns:a16="http://schemas.microsoft.com/office/drawing/2014/main" id="{88836947-B05B-5FB8-CC56-5A6737BF4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340" y="2280862"/>
            <a:ext cx="1746300" cy="9057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1022978-C2D4-7E8B-F0FC-4C02D9EB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8408" y="2923183"/>
            <a:ext cx="1175798" cy="117579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FCE7875-1C85-6775-8117-159DBED206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9052" y="2148356"/>
            <a:ext cx="1124666" cy="130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80473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7E6EEC-8C1D-47C8-A71E-A76170056540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121B304-9531-46B9-8723-2A027D9D9A31}"/>
              </a:ext>
            </a:extLst>
          </p:cNvPr>
          <p:cNvSpPr/>
          <p:nvPr/>
        </p:nvSpPr>
        <p:spPr>
          <a:xfrm>
            <a:off x="0" y="0"/>
            <a:ext cx="2407920" cy="514350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FCA0193-BF79-426C-AB34-929E1AAAB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921362">
            <a:off x="6071836" y="577649"/>
            <a:ext cx="2332962" cy="1918777"/>
          </a:xfrm>
          <a:prstGeom prst="rect">
            <a:avLst/>
          </a:prstGeom>
        </p:spPr>
      </p:pic>
      <p:sp>
        <p:nvSpPr>
          <p:cNvPr id="8" name="Google Shape;3851;p15">
            <a:extLst>
              <a:ext uri="{FF2B5EF4-FFF2-40B4-BE49-F238E27FC236}">
                <a16:creationId xmlns:a16="http://schemas.microsoft.com/office/drawing/2014/main" id="{380316E4-86E2-423E-9828-5CD343152618}"/>
              </a:ext>
            </a:extLst>
          </p:cNvPr>
          <p:cNvSpPr txBox="1">
            <a:spLocks/>
          </p:cNvSpPr>
          <p:nvPr/>
        </p:nvSpPr>
        <p:spPr>
          <a:xfrm>
            <a:off x="2532935" y="2637634"/>
            <a:ext cx="6036469" cy="78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riam Libre" panose="00000500000000000000" pitchFamily="2" charset="-79"/>
                <a:ea typeface="Titillium Web"/>
                <a:cs typeface="Miriam Libre" panose="00000500000000000000" pitchFamily="2" charset="-79"/>
                <a:sym typeface="Titillium Web"/>
              </a:rPr>
              <a:t>Evolução dos Softwares</a:t>
            </a:r>
          </a:p>
        </p:txBody>
      </p:sp>
      <p:sp>
        <p:nvSpPr>
          <p:cNvPr id="6" name="Google Shape;3851;p15">
            <a:extLst>
              <a:ext uri="{FF2B5EF4-FFF2-40B4-BE49-F238E27FC236}">
                <a16:creationId xmlns:a16="http://schemas.microsoft.com/office/drawing/2014/main" id="{FEB2942B-0BD5-47D4-B19A-27235E28B151}"/>
              </a:ext>
            </a:extLst>
          </p:cNvPr>
          <p:cNvSpPr txBox="1">
            <a:spLocks/>
          </p:cNvSpPr>
          <p:nvPr/>
        </p:nvSpPr>
        <p:spPr>
          <a:xfrm>
            <a:off x="2968705" y="3341159"/>
            <a:ext cx="5522118" cy="457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80359B"/>
                </a:solidFill>
                <a:latin typeface="Miriam Libre" panose="00000500000000000000" pitchFamily="2" charset="-79"/>
                <a:ea typeface="Titillium Web"/>
                <a:cs typeface="Miriam Libre" panose="00000500000000000000" pitchFamily="2" charset="-79"/>
                <a:sym typeface="Titillium Web"/>
              </a:rPr>
              <a:t>Como os softwares evoluíram com o tempo</a:t>
            </a:r>
          </a:p>
          <a:p>
            <a:pPr marL="0" indent="0">
              <a:buFont typeface="Barlow Light"/>
              <a:buNone/>
            </a:pPr>
            <a:endParaRPr lang="en-US" sz="1800"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357006147"/>
      </p:ext>
    </p:extLst>
  </p:cSld>
  <p:clrMapOvr>
    <a:masterClrMapping/>
  </p:clrMapOvr>
  <p:transition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7E6EEC-8C1D-47C8-A71E-A76170056540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2B7273D-C315-4E09-967D-16A0343288C5}"/>
              </a:ext>
            </a:extLst>
          </p:cNvPr>
          <p:cNvSpPr/>
          <p:nvPr/>
        </p:nvSpPr>
        <p:spPr>
          <a:xfrm>
            <a:off x="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Google Shape;3836;p13">
            <a:extLst>
              <a:ext uri="{FF2B5EF4-FFF2-40B4-BE49-F238E27FC236}">
                <a16:creationId xmlns:a16="http://schemas.microsoft.com/office/drawing/2014/main" id="{0F3B6175-5A68-4D76-AB92-49CB84466431}"/>
              </a:ext>
            </a:extLst>
          </p:cNvPr>
          <p:cNvSpPr txBox="1">
            <a:spLocks/>
          </p:cNvSpPr>
          <p:nvPr/>
        </p:nvSpPr>
        <p:spPr>
          <a:xfrm>
            <a:off x="721517" y="516452"/>
            <a:ext cx="3529013" cy="59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Dosis ExtraLight"/>
              </a:rPr>
              <a:t>Principais Evoluções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8184D9">
                  <a:lumMod val="40000"/>
                  <a:lumOff val="60000"/>
                </a:srgbClr>
              </a:solidFill>
              <a:effectLst/>
              <a:uLnTx/>
              <a:uFillTx/>
              <a:latin typeface="Dosis ExtraLight"/>
              <a:sym typeface="Dosis ExtraLight"/>
            </a:endParaRPr>
          </a:p>
        </p:txBody>
      </p:sp>
      <p:grpSp>
        <p:nvGrpSpPr>
          <p:cNvPr id="15" name="Google Shape;451;p38">
            <a:extLst>
              <a:ext uri="{FF2B5EF4-FFF2-40B4-BE49-F238E27FC236}">
                <a16:creationId xmlns:a16="http://schemas.microsoft.com/office/drawing/2014/main" id="{B1F155CD-FF58-4EB9-9F9C-44E82DD03D55}"/>
              </a:ext>
            </a:extLst>
          </p:cNvPr>
          <p:cNvGrpSpPr/>
          <p:nvPr/>
        </p:nvGrpSpPr>
        <p:grpSpPr>
          <a:xfrm>
            <a:off x="7543800" y="400041"/>
            <a:ext cx="919380" cy="764847"/>
            <a:chOff x="1926350" y="995225"/>
            <a:chExt cx="428650" cy="356600"/>
          </a:xfrm>
          <a:solidFill>
            <a:srgbClr val="532264"/>
          </a:solidFill>
        </p:grpSpPr>
        <p:sp>
          <p:nvSpPr>
            <p:cNvPr id="16" name="Google Shape;452;p38">
              <a:extLst>
                <a:ext uri="{FF2B5EF4-FFF2-40B4-BE49-F238E27FC236}">
                  <a16:creationId xmlns:a16="http://schemas.microsoft.com/office/drawing/2014/main" id="{848AE4B4-5245-4ABE-B4FC-8984278D8D1E}"/>
                </a:ext>
              </a:extLst>
            </p:cNvPr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3;p38">
              <a:extLst>
                <a:ext uri="{FF2B5EF4-FFF2-40B4-BE49-F238E27FC236}">
                  <a16:creationId xmlns:a16="http://schemas.microsoft.com/office/drawing/2014/main" id="{1732312D-279B-4E09-9CCD-5AE8CBC588FF}"/>
                </a:ext>
              </a:extLst>
            </p:cNvPr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4;p38">
              <a:extLst>
                <a:ext uri="{FF2B5EF4-FFF2-40B4-BE49-F238E27FC236}">
                  <a16:creationId xmlns:a16="http://schemas.microsoft.com/office/drawing/2014/main" id="{9571DB7C-26BC-4E04-9798-93EB12DFC76D}"/>
                </a:ext>
              </a:extLst>
            </p:cNvPr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5;p38">
              <a:extLst>
                <a:ext uri="{FF2B5EF4-FFF2-40B4-BE49-F238E27FC236}">
                  <a16:creationId xmlns:a16="http://schemas.microsoft.com/office/drawing/2014/main" id="{E57B4F80-18D1-4C98-B3E4-0CC9EC8F8112}"/>
                </a:ext>
              </a:extLst>
            </p:cNvPr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558;p19">
            <a:extLst>
              <a:ext uri="{FF2B5EF4-FFF2-40B4-BE49-F238E27FC236}">
                <a16:creationId xmlns:a16="http://schemas.microsoft.com/office/drawing/2014/main" id="{79935972-7C11-C0F3-375B-1AA3B9E211A8}"/>
              </a:ext>
            </a:extLst>
          </p:cNvPr>
          <p:cNvSpPr txBox="1">
            <a:spLocks noGrp="1"/>
          </p:cNvSpPr>
          <p:nvPr/>
        </p:nvSpPr>
        <p:spPr>
          <a:xfrm>
            <a:off x="1737625" y="1620994"/>
            <a:ext cx="3397197" cy="3006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 algn="just">
              <a:buNone/>
            </a:pPr>
            <a:r>
              <a:rPr lang="pt-BR" sz="1800" b="1" i="0" u="none" strike="noStrike" baseline="0" dirty="0">
                <a:solidFill>
                  <a:schemeClr val="tx1"/>
                </a:solidFill>
                <a:latin typeface="Miriam Libre" panose="00000500000000000000" pitchFamily="2" charset="-79"/>
                <a:ea typeface="MingLiU-ExtB" panose="02020500000000000000" pitchFamily="18" charset="-120"/>
                <a:cs typeface="Miriam Libre" panose="00000500000000000000" pitchFamily="2" charset="-79"/>
              </a:rPr>
              <a:t>Tecnologias aplicadas</a:t>
            </a:r>
          </a:p>
          <a:p>
            <a:pPr marL="76200" indent="0" algn="just">
              <a:buNone/>
            </a:pPr>
            <a:endParaRPr lang="pt-BR" sz="1800" b="1" i="0" u="none" strike="noStrike" baseline="0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76200" indent="0" algn="just">
              <a:buNone/>
            </a:pPr>
            <a:r>
              <a:rPr lang="pt-BR" sz="1800" b="1" i="0" u="none" strike="noStrike" baseline="0" dirty="0">
                <a:solidFill>
                  <a:schemeClr val="tx1"/>
                </a:solidFill>
                <a:latin typeface="Miriam Libre" panose="00000500000000000000" pitchFamily="2" charset="-79"/>
                <a:ea typeface="MingLiU-ExtB" panose="02020500000000000000" pitchFamily="18" charset="-120"/>
                <a:cs typeface="Miriam Libre" panose="00000500000000000000" pitchFamily="2" charset="-79"/>
              </a:rPr>
              <a:t>Funcionalidades</a:t>
            </a:r>
          </a:p>
          <a:p>
            <a:pPr marL="76200" indent="0" algn="just">
              <a:buNone/>
            </a:pPr>
            <a:endParaRPr lang="pt-BR" sz="1800" b="1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76200" indent="0" algn="just">
              <a:buNone/>
            </a:pPr>
            <a:r>
              <a:rPr lang="pt-BR" sz="1800" b="1" i="0" u="none" strike="noStrike" baseline="0" dirty="0">
                <a:solidFill>
                  <a:schemeClr val="tx1"/>
                </a:solidFill>
                <a:latin typeface="Miriam Libre" panose="00000500000000000000" pitchFamily="2" charset="-79"/>
                <a:ea typeface="MingLiU-ExtB" panose="02020500000000000000" pitchFamily="18" charset="-120"/>
                <a:cs typeface="Miriam Libre" panose="00000500000000000000" pitchFamily="2" charset="-79"/>
              </a:rPr>
              <a:t>Interface  / Usabilidade</a:t>
            </a:r>
            <a:endParaRPr lang="pt-BR" sz="2000" b="1" dirty="0">
              <a:solidFill>
                <a:schemeClr val="tx1"/>
              </a:solidFill>
              <a:latin typeface="Miriam Libre" panose="00000500000000000000" pitchFamily="2" charset="-79"/>
              <a:ea typeface="MingLiU-ExtB" panose="02020500000000000000" pitchFamily="18" charset="-120"/>
              <a:cs typeface="Miriam Libre" panose="00000500000000000000" pitchFamily="2" charset="-79"/>
            </a:endParaRPr>
          </a:p>
          <a:p>
            <a:pPr marL="76200" indent="0" algn="just">
              <a:buNone/>
            </a:pPr>
            <a:endParaRPr lang="pt-BR" sz="1800" b="1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44933E6-961C-CCAD-99A6-0555E828B093}"/>
              </a:ext>
            </a:extLst>
          </p:cNvPr>
          <p:cNvSpPr/>
          <p:nvPr/>
        </p:nvSpPr>
        <p:spPr>
          <a:xfrm>
            <a:off x="1493519" y="1783080"/>
            <a:ext cx="121921" cy="129540"/>
          </a:xfrm>
          <a:prstGeom prst="rect">
            <a:avLst/>
          </a:prstGeom>
          <a:solidFill>
            <a:srgbClr val="80359B"/>
          </a:solidFill>
          <a:ln>
            <a:solidFill>
              <a:srgbClr val="803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80359B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B0726F6-D118-4D1D-BB36-65EB047AEBD6}"/>
              </a:ext>
            </a:extLst>
          </p:cNvPr>
          <p:cNvSpPr/>
          <p:nvPr/>
        </p:nvSpPr>
        <p:spPr>
          <a:xfrm>
            <a:off x="1493519" y="2556510"/>
            <a:ext cx="121921" cy="129540"/>
          </a:xfrm>
          <a:prstGeom prst="rect">
            <a:avLst/>
          </a:prstGeom>
          <a:solidFill>
            <a:srgbClr val="80359B"/>
          </a:solidFill>
          <a:ln>
            <a:solidFill>
              <a:srgbClr val="803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80359B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4BAC1DC-D4AF-4F14-62A0-CF39EEC375BE}"/>
              </a:ext>
            </a:extLst>
          </p:cNvPr>
          <p:cNvSpPr/>
          <p:nvPr/>
        </p:nvSpPr>
        <p:spPr>
          <a:xfrm>
            <a:off x="1493519" y="3352800"/>
            <a:ext cx="121921" cy="129540"/>
          </a:xfrm>
          <a:prstGeom prst="rect">
            <a:avLst/>
          </a:prstGeom>
          <a:solidFill>
            <a:srgbClr val="80359B"/>
          </a:solidFill>
          <a:ln>
            <a:solidFill>
              <a:srgbClr val="803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8035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692277"/>
      </p:ext>
    </p:extLst>
  </p:cSld>
  <p:clrMapOvr>
    <a:masterClrMapping/>
  </p:clrMapOvr>
  <p:transition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7E6EEC-8C1D-47C8-A71E-A76170056540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2B7273D-C315-4E09-967D-16A0343288C5}"/>
              </a:ext>
            </a:extLst>
          </p:cNvPr>
          <p:cNvSpPr/>
          <p:nvPr/>
        </p:nvSpPr>
        <p:spPr>
          <a:xfrm>
            <a:off x="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Google Shape;3836;p13">
            <a:extLst>
              <a:ext uri="{FF2B5EF4-FFF2-40B4-BE49-F238E27FC236}">
                <a16:creationId xmlns:a16="http://schemas.microsoft.com/office/drawing/2014/main" id="{0F3B6175-5A68-4D76-AB92-49CB84466431}"/>
              </a:ext>
            </a:extLst>
          </p:cNvPr>
          <p:cNvSpPr txBox="1">
            <a:spLocks/>
          </p:cNvSpPr>
          <p:nvPr/>
        </p:nvSpPr>
        <p:spPr>
          <a:xfrm>
            <a:off x="721518" y="516452"/>
            <a:ext cx="2763362" cy="59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Dosis ExtraLight"/>
              </a:rPr>
              <a:t>Timeline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8184D9">
                  <a:lumMod val="40000"/>
                  <a:lumOff val="60000"/>
                </a:srgbClr>
              </a:solidFill>
              <a:effectLst/>
              <a:uLnTx/>
              <a:uFillTx/>
              <a:latin typeface="Dosis ExtraLight"/>
              <a:sym typeface="Dosis ExtraLight"/>
            </a:endParaRPr>
          </a:p>
        </p:txBody>
      </p:sp>
      <p:grpSp>
        <p:nvGrpSpPr>
          <p:cNvPr id="14" name="Google Shape;451;p38">
            <a:extLst>
              <a:ext uri="{FF2B5EF4-FFF2-40B4-BE49-F238E27FC236}">
                <a16:creationId xmlns:a16="http://schemas.microsoft.com/office/drawing/2014/main" id="{97A56C70-02ED-42CE-A9FE-B722FD960AE9}"/>
              </a:ext>
            </a:extLst>
          </p:cNvPr>
          <p:cNvGrpSpPr/>
          <p:nvPr/>
        </p:nvGrpSpPr>
        <p:grpSpPr>
          <a:xfrm>
            <a:off x="7543800" y="400041"/>
            <a:ext cx="919380" cy="764847"/>
            <a:chOff x="1926350" y="995225"/>
            <a:chExt cx="428650" cy="356600"/>
          </a:xfrm>
          <a:solidFill>
            <a:srgbClr val="532264"/>
          </a:solidFill>
        </p:grpSpPr>
        <p:sp>
          <p:nvSpPr>
            <p:cNvPr id="15" name="Google Shape;452;p38">
              <a:extLst>
                <a:ext uri="{FF2B5EF4-FFF2-40B4-BE49-F238E27FC236}">
                  <a16:creationId xmlns:a16="http://schemas.microsoft.com/office/drawing/2014/main" id="{B5EA551B-0837-427D-8C6C-B2A2679AF7FC}"/>
                </a:ext>
              </a:extLst>
            </p:cNvPr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3;p38">
              <a:extLst>
                <a:ext uri="{FF2B5EF4-FFF2-40B4-BE49-F238E27FC236}">
                  <a16:creationId xmlns:a16="http://schemas.microsoft.com/office/drawing/2014/main" id="{DB4FACE4-9AD9-49D0-B407-3AD39FAD3128}"/>
                </a:ext>
              </a:extLst>
            </p:cNvPr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4;p38">
              <a:extLst>
                <a:ext uri="{FF2B5EF4-FFF2-40B4-BE49-F238E27FC236}">
                  <a16:creationId xmlns:a16="http://schemas.microsoft.com/office/drawing/2014/main" id="{E950C39F-6F48-43E0-A3BF-3C592A798E98}"/>
                </a:ext>
              </a:extLst>
            </p:cNvPr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5;p38">
              <a:extLst>
                <a:ext uri="{FF2B5EF4-FFF2-40B4-BE49-F238E27FC236}">
                  <a16:creationId xmlns:a16="http://schemas.microsoft.com/office/drawing/2014/main" id="{6F11B39D-7254-4255-A78D-C0C78F659C06}"/>
                </a:ext>
              </a:extLst>
            </p:cNvPr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B0A617B0-1680-A4C1-ADE1-6CDC64DC9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462" y="1486862"/>
            <a:ext cx="7869338" cy="333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26760"/>
      </p:ext>
    </p:extLst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7E6EEC-8C1D-47C8-A71E-A76170056540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2B7273D-C315-4E09-967D-16A0343288C5}"/>
              </a:ext>
            </a:extLst>
          </p:cNvPr>
          <p:cNvSpPr/>
          <p:nvPr/>
        </p:nvSpPr>
        <p:spPr>
          <a:xfrm>
            <a:off x="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Google Shape;3836;p13">
            <a:extLst>
              <a:ext uri="{FF2B5EF4-FFF2-40B4-BE49-F238E27FC236}">
                <a16:creationId xmlns:a16="http://schemas.microsoft.com/office/drawing/2014/main" id="{0F3B6175-5A68-4D76-AB92-49CB84466431}"/>
              </a:ext>
            </a:extLst>
          </p:cNvPr>
          <p:cNvSpPr txBox="1">
            <a:spLocks/>
          </p:cNvSpPr>
          <p:nvPr/>
        </p:nvSpPr>
        <p:spPr>
          <a:xfrm>
            <a:off x="721518" y="516452"/>
            <a:ext cx="6258402" cy="59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Dosis ExtraLight"/>
              </a:rPr>
              <a:t>Ciclo de desenvolvimento de Software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8184D9">
                  <a:lumMod val="40000"/>
                  <a:lumOff val="60000"/>
                </a:srgbClr>
              </a:solidFill>
              <a:effectLst/>
              <a:uLnTx/>
              <a:uFillTx/>
              <a:latin typeface="Dosis ExtraLight"/>
              <a:sym typeface="Dosis ExtraLight"/>
            </a:endParaRPr>
          </a:p>
        </p:txBody>
      </p:sp>
      <p:grpSp>
        <p:nvGrpSpPr>
          <p:cNvPr id="14" name="Google Shape;451;p38">
            <a:extLst>
              <a:ext uri="{FF2B5EF4-FFF2-40B4-BE49-F238E27FC236}">
                <a16:creationId xmlns:a16="http://schemas.microsoft.com/office/drawing/2014/main" id="{97A56C70-02ED-42CE-A9FE-B722FD960AE9}"/>
              </a:ext>
            </a:extLst>
          </p:cNvPr>
          <p:cNvGrpSpPr/>
          <p:nvPr/>
        </p:nvGrpSpPr>
        <p:grpSpPr>
          <a:xfrm>
            <a:off x="7543800" y="400041"/>
            <a:ext cx="919380" cy="764847"/>
            <a:chOff x="1926350" y="995225"/>
            <a:chExt cx="428650" cy="356600"/>
          </a:xfrm>
          <a:solidFill>
            <a:srgbClr val="532264"/>
          </a:solidFill>
        </p:grpSpPr>
        <p:sp>
          <p:nvSpPr>
            <p:cNvPr id="15" name="Google Shape;452;p38">
              <a:extLst>
                <a:ext uri="{FF2B5EF4-FFF2-40B4-BE49-F238E27FC236}">
                  <a16:creationId xmlns:a16="http://schemas.microsoft.com/office/drawing/2014/main" id="{B5EA551B-0837-427D-8C6C-B2A2679AF7FC}"/>
                </a:ext>
              </a:extLst>
            </p:cNvPr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3;p38">
              <a:extLst>
                <a:ext uri="{FF2B5EF4-FFF2-40B4-BE49-F238E27FC236}">
                  <a16:creationId xmlns:a16="http://schemas.microsoft.com/office/drawing/2014/main" id="{DB4FACE4-9AD9-49D0-B407-3AD39FAD3128}"/>
                </a:ext>
              </a:extLst>
            </p:cNvPr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4;p38">
              <a:extLst>
                <a:ext uri="{FF2B5EF4-FFF2-40B4-BE49-F238E27FC236}">
                  <a16:creationId xmlns:a16="http://schemas.microsoft.com/office/drawing/2014/main" id="{E950C39F-6F48-43E0-A3BF-3C592A798E98}"/>
                </a:ext>
              </a:extLst>
            </p:cNvPr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5;p38">
              <a:extLst>
                <a:ext uri="{FF2B5EF4-FFF2-40B4-BE49-F238E27FC236}">
                  <a16:creationId xmlns:a16="http://schemas.microsoft.com/office/drawing/2014/main" id="{6F11B39D-7254-4255-A78D-C0C78F659C06}"/>
                </a:ext>
              </a:extLst>
            </p:cNvPr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CE9E3B-5065-14BD-2E86-705BB7AF1457}"/>
              </a:ext>
            </a:extLst>
          </p:cNvPr>
          <p:cNvSpPr txBox="1"/>
          <p:nvPr/>
        </p:nvSpPr>
        <p:spPr>
          <a:xfrm>
            <a:off x="801586" y="1762062"/>
            <a:ext cx="71888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Miriam Libre" panose="00000500000000000000" pitchFamily="2" charset="-79"/>
                <a:cs typeface="Miriam Libre" panose="00000500000000000000" pitchFamily="2" charset="-79"/>
              </a:rPr>
              <a:t>Ciclo de desenvolvimento de software (SDLC) é um framework que equipes de desenvolvimento utilizam para produzir softwares de alta qualidade de uma forma sistemática e com baixo custo.</a:t>
            </a:r>
          </a:p>
        </p:txBody>
      </p:sp>
    </p:spTree>
    <p:extLst>
      <p:ext uri="{BB962C8B-B14F-4D97-AF65-F5344CB8AC3E}">
        <p14:creationId xmlns:p14="http://schemas.microsoft.com/office/powerpoint/2010/main" val="1603899212"/>
      </p:ext>
    </p:extLst>
  </p:cSld>
  <p:clrMapOvr>
    <a:masterClrMapping/>
  </p:clrMapOvr>
  <p:transition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7E6EEC-8C1D-47C8-A71E-A76170056540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2B7273D-C315-4E09-967D-16A0343288C5}"/>
              </a:ext>
            </a:extLst>
          </p:cNvPr>
          <p:cNvSpPr/>
          <p:nvPr/>
        </p:nvSpPr>
        <p:spPr>
          <a:xfrm>
            <a:off x="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Google Shape;3836;p13">
            <a:extLst>
              <a:ext uri="{FF2B5EF4-FFF2-40B4-BE49-F238E27FC236}">
                <a16:creationId xmlns:a16="http://schemas.microsoft.com/office/drawing/2014/main" id="{0F3B6175-5A68-4D76-AB92-49CB84466431}"/>
              </a:ext>
            </a:extLst>
          </p:cNvPr>
          <p:cNvSpPr txBox="1">
            <a:spLocks/>
          </p:cNvSpPr>
          <p:nvPr/>
        </p:nvSpPr>
        <p:spPr>
          <a:xfrm>
            <a:off x="721518" y="516452"/>
            <a:ext cx="6326982" cy="59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Dosis ExtraLight"/>
              </a:rPr>
              <a:t>Ciclo de desenvolvimento de  Software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8184D9">
                  <a:lumMod val="40000"/>
                  <a:lumOff val="60000"/>
                </a:srgbClr>
              </a:solidFill>
              <a:effectLst/>
              <a:uLnTx/>
              <a:uFillTx/>
              <a:latin typeface="Dosis ExtraLight"/>
              <a:sym typeface="Dosis ExtraLight"/>
            </a:endParaRPr>
          </a:p>
        </p:txBody>
      </p:sp>
      <p:grpSp>
        <p:nvGrpSpPr>
          <p:cNvPr id="14" name="Google Shape;451;p38">
            <a:extLst>
              <a:ext uri="{FF2B5EF4-FFF2-40B4-BE49-F238E27FC236}">
                <a16:creationId xmlns:a16="http://schemas.microsoft.com/office/drawing/2014/main" id="{97A56C70-02ED-42CE-A9FE-B722FD960AE9}"/>
              </a:ext>
            </a:extLst>
          </p:cNvPr>
          <p:cNvGrpSpPr/>
          <p:nvPr/>
        </p:nvGrpSpPr>
        <p:grpSpPr>
          <a:xfrm>
            <a:off x="7543800" y="400041"/>
            <a:ext cx="919380" cy="764847"/>
            <a:chOff x="1926350" y="995225"/>
            <a:chExt cx="428650" cy="356600"/>
          </a:xfrm>
          <a:solidFill>
            <a:srgbClr val="532264"/>
          </a:solidFill>
        </p:grpSpPr>
        <p:sp>
          <p:nvSpPr>
            <p:cNvPr id="15" name="Google Shape;452;p38">
              <a:extLst>
                <a:ext uri="{FF2B5EF4-FFF2-40B4-BE49-F238E27FC236}">
                  <a16:creationId xmlns:a16="http://schemas.microsoft.com/office/drawing/2014/main" id="{B5EA551B-0837-427D-8C6C-B2A2679AF7FC}"/>
                </a:ext>
              </a:extLst>
            </p:cNvPr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3;p38">
              <a:extLst>
                <a:ext uri="{FF2B5EF4-FFF2-40B4-BE49-F238E27FC236}">
                  <a16:creationId xmlns:a16="http://schemas.microsoft.com/office/drawing/2014/main" id="{DB4FACE4-9AD9-49D0-B407-3AD39FAD3128}"/>
                </a:ext>
              </a:extLst>
            </p:cNvPr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4;p38">
              <a:extLst>
                <a:ext uri="{FF2B5EF4-FFF2-40B4-BE49-F238E27FC236}">
                  <a16:creationId xmlns:a16="http://schemas.microsoft.com/office/drawing/2014/main" id="{E950C39F-6F48-43E0-A3BF-3C592A798E98}"/>
                </a:ext>
              </a:extLst>
            </p:cNvPr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5;p38">
              <a:extLst>
                <a:ext uri="{FF2B5EF4-FFF2-40B4-BE49-F238E27FC236}">
                  <a16:creationId xmlns:a16="http://schemas.microsoft.com/office/drawing/2014/main" id="{6F11B39D-7254-4255-A78D-C0C78F659C06}"/>
                </a:ext>
              </a:extLst>
            </p:cNvPr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64510A78-F17A-F9F3-19B6-5BFAD81BF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70" y="1403208"/>
            <a:ext cx="6622878" cy="31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84220"/>
      </p:ext>
    </p:extLst>
  </p:cSld>
  <p:clrMapOvr>
    <a:masterClrMapping/>
  </p:clrMapOvr>
  <p:transition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7E6EEC-8C1D-47C8-A71E-A76170056540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2B7273D-C315-4E09-967D-16A0343288C5}"/>
              </a:ext>
            </a:extLst>
          </p:cNvPr>
          <p:cNvSpPr/>
          <p:nvPr/>
        </p:nvSpPr>
        <p:spPr>
          <a:xfrm>
            <a:off x="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Google Shape;3836;p13">
            <a:extLst>
              <a:ext uri="{FF2B5EF4-FFF2-40B4-BE49-F238E27FC236}">
                <a16:creationId xmlns:a16="http://schemas.microsoft.com/office/drawing/2014/main" id="{0F3B6175-5A68-4D76-AB92-49CB84466431}"/>
              </a:ext>
            </a:extLst>
          </p:cNvPr>
          <p:cNvSpPr txBox="1">
            <a:spLocks/>
          </p:cNvSpPr>
          <p:nvPr/>
        </p:nvSpPr>
        <p:spPr>
          <a:xfrm>
            <a:off x="721518" y="516452"/>
            <a:ext cx="5664042" cy="59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Dosis ExtraLight"/>
              </a:rPr>
              <a:t>Ciclo de Vida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8184D9">
                  <a:lumMod val="40000"/>
                  <a:lumOff val="60000"/>
                </a:srgbClr>
              </a:solidFill>
              <a:effectLst/>
              <a:uLnTx/>
              <a:uFillTx/>
              <a:latin typeface="Dosis ExtraLight"/>
              <a:sym typeface="Dosis ExtraLight"/>
            </a:endParaRPr>
          </a:p>
        </p:txBody>
      </p:sp>
      <p:grpSp>
        <p:nvGrpSpPr>
          <p:cNvPr id="14" name="Google Shape;451;p38">
            <a:extLst>
              <a:ext uri="{FF2B5EF4-FFF2-40B4-BE49-F238E27FC236}">
                <a16:creationId xmlns:a16="http://schemas.microsoft.com/office/drawing/2014/main" id="{97A56C70-02ED-42CE-A9FE-B722FD960AE9}"/>
              </a:ext>
            </a:extLst>
          </p:cNvPr>
          <p:cNvGrpSpPr/>
          <p:nvPr/>
        </p:nvGrpSpPr>
        <p:grpSpPr>
          <a:xfrm>
            <a:off x="7543800" y="400041"/>
            <a:ext cx="919380" cy="764847"/>
            <a:chOff x="1926350" y="995225"/>
            <a:chExt cx="428650" cy="356600"/>
          </a:xfrm>
          <a:solidFill>
            <a:srgbClr val="532264"/>
          </a:solidFill>
        </p:grpSpPr>
        <p:sp>
          <p:nvSpPr>
            <p:cNvPr id="15" name="Google Shape;452;p38">
              <a:extLst>
                <a:ext uri="{FF2B5EF4-FFF2-40B4-BE49-F238E27FC236}">
                  <a16:creationId xmlns:a16="http://schemas.microsoft.com/office/drawing/2014/main" id="{B5EA551B-0837-427D-8C6C-B2A2679AF7FC}"/>
                </a:ext>
              </a:extLst>
            </p:cNvPr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3;p38">
              <a:extLst>
                <a:ext uri="{FF2B5EF4-FFF2-40B4-BE49-F238E27FC236}">
                  <a16:creationId xmlns:a16="http://schemas.microsoft.com/office/drawing/2014/main" id="{DB4FACE4-9AD9-49D0-B407-3AD39FAD3128}"/>
                </a:ext>
              </a:extLst>
            </p:cNvPr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4;p38">
              <a:extLst>
                <a:ext uri="{FF2B5EF4-FFF2-40B4-BE49-F238E27FC236}">
                  <a16:creationId xmlns:a16="http://schemas.microsoft.com/office/drawing/2014/main" id="{E950C39F-6F48-43E0-A3BF-3C592A798E98}"/>
                </a:ext>
              </a:extLst>
            </p:cNvPr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5;p38">
              <a:extLst>
                <a:ext uri="{FF2B5EF4-FFF2-40B4-BE49-F238E27FC236}">
                  <a16:creationId xmlns:a16="http://schemas.microsoft.com/office/drawing/2014/main" id="{6F11B39D-7254-4255-A78D-C0C78F659C06}"/>
                </a:ext>
              </a:extLst>
            </p:cNvPr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ACD314F1-0DD8-68F5-AC86-4A119D95C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70" y="1164888"/>
            <a:ext cx="5618189" cy="363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98780"/>
      </p:ext>
    </p:extLst>
  </p:cSld>
  <p:clrMapOvr>
    <a:masterClrMapping/>
  </p:clrMapOvr>
  <p:transition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2264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objeto, placar, desenho&#10;&#10;Descrição gerada automaticamente">
            <a:extLst>
              <a:ext uri="{FF2B5EF4-FFF2-40B4-BE49-F238E27FC236}">
                <a16:creationId xmlns:a16="http://schemas.microsoft.com/office/drawing/2014/main" id="{F8C1C04B-EAD0-4D5D-B778-9DF7B03B8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21661">
            <a:off x="7699233" y="149442"/>
            <a:ext cx="1205549" cy="1157033"/>
          </a:xfrm>
          <a:prstGeom prst="rect">
            <a:avLst/>
          </a:prstGeom>
        </p:spPr>
      </p:pic>
      <p:sp>
        <p:nvSpPr>
          <p:cNvPr id="5" name="Google Shape;280;p19">
            <a:extLst>
              <a:ext uri="{FF2B5EF4-FFF2-40B4-BE49-F238E27FC236}">
                <a16:creationId xmlns:a16="http://schemas.microsoft.com/office/drawing/2014/main" id="{DEFAFE3F-4A60-4D38-8E7D-4BC62FF1792F}"/>
              </a:ext>
            </a:extLst>
          </p:cNvPr>
          <p:cNvSpPr txBox="1">
            <a:spLocks/>
          </p:cNvSpPr>
          <p:nvPr/>
        </p:nvSpPr>
        <p:spPr>
          <a:xfrm>
            <a:off x="1122226" y="727958"/>
            <a:ext cx="5004254" cy="671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ABE852"/>
                </a:solidFill>
                <a:effectLst/>
                <a:uLnTx/>
                <a:uFillTx/>
                <a:latin typeface="Miriam Libre"/>
                <a:cs typeface="Miriam Libre"/>
                <a:sym typeface="Miriam Libre"/>
              </a:rPr>
              <a:t>Atividades </a:t>
            </a:r>
            <a:r>
              <a:rPr kumimoji="0" lang="pt-BR" sz="2000" i="0" u="none" strike="noStrike" kern="0" cap="none" spc="0" normalizeH="0" baseline="0" noProof="0" dirty="0">
                <a:ln>
                  <a:noFill/>
                </a:ln>
                <a:solidFill>
                  <a:srgbClr val="ABE852"/>
                </a:solidFill>
                <a:effectLst/>
                <a:uLnTx/>
                <a:uFillTx/>
                <a:latin typeface="Miriam Libre"/>
                <a:cs typeface="Miriam Libre"/>
                <a:sym typeface="Miriam Libre"/>
              </a:rPr>
              <a:t>(Ficha Software)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A72BEE-943C-4A96-A6F9-C5D8AF4E60E4}"/>
              </a:ext>
            </a:extLst>
          </p:cNvPr>
          <p:cNvSpPr txBox="1"/>
          <p:nvPr/>
        </p:nvSpPr>
        <p:spPr>
          <a:xfrm>
            <a:off x="1021080" y="1795637"/>
            <a:ext cx="74707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pt-BR" sz="1800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- Escolher um software do seu pc ou que você goste / conheça.</a:t>
            </a:r>
          </a:p>
          <a:p>
            <a:pPr marL="76200" indent="0">
              <a:buNone/>
            </a:pPr>
            <a:r>
              <a:rPr lang="pt-BR" sz="1800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- Preencher a Ficha de Software, com link para a documentação.</a:t>
            </a:r>
            <a:br>
              <a:rPr lang="pt-BR" sz="1800" dirty="0">
                <a:solidFill>
                  <a:schemeClr val="bg1"/>
                </a:solidFill>
              </a:rPr>
            </a:b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Quantico" panose="020B060402020202020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6934425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7E6EEC-8C1D-47C8-A71E-A76170056540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80359B"/>
                </a:solidFill>
              </a:ln>
              <a:solidFill>
                <a:srgbClr val="80359B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2B7273D-C315-4E09-967D-16A0343288C5}"/>
              </a:ext>
            </a:extLst>
          </p:cNvPr>
          <p:cNvSpPr/>
          <p:nvPr/>
        </p:nvSpPr>
        <p:spPr>
          <a:xfrm>
            <a:off x="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80359B"/>
                </a:solidFill>
              </a:ln>
              <a:solidFill>
                <a:srgbClr val="80359B"/>
              </a:solidFill>
            </a:endParaRPr>
          </a:p>
        </p:txBody>
      </p:sp>
      <p:sp>
        <p:nvSpPr>
          <p:cNvPr id="16" name="Google Shape;3836;p13">
            <a:extLst>
              <a:ext uri="{FF2B5EF4-FFF2-40B4-BE49-F238E27FC236}">
                <a16:creationId xmlns:a16="http://schemas.microsoft.com/office/drawing/2014/main" id="{1A87F48A-F791-4515-889F-104B5C2B4888}"/>
              </a:ext>
            </a:extLst>
          </p:cNvPr>
          <p:cNvSpPr txBox="1">
            <a:spLocks/>
          </p:cNvSpPr>
          <p:nvPr/>
        </p:nvSpPr>
        <p:spPr>
          <a:xfrm>
            <a:off x="721518" y="516452"/>
            <a:ext cx="4825842" cy="59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pt-BR" sz="2400" b="1" dirty="0">
                <a:solidFill>
                  <a:srgbClr val="7030A0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Apresentação do Plano de Aula</a:t>
            </a:r>
          </a:p>
          <a:p>
            <a:pPr algn="r"/>
            <a:endParaRPr lang="pt-BR"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7" name="Google Shape;451;p38">
            <a:extLst>
              <a:ext uri="{FF2B5EF4-FFF2-40B4-BE49-F238E27FC236}">
                <a16:creationId xmlns:a16="http://schemas.microsoft.com/office/drawing/2014/main" id="{47A3241C-0918-46D2-828B-216CEEC01E52}"/>
              </a:ext>
            </a:extLst>
          </p:cNvPr>
          <p:cNvGrpSpPr/>
          <p:nvPr/>
        </p:nvGrpSpPr>
        <p:grpSpPr>
          <a:xfrm>
            <a:off x="7543800" y="400041"/>
            <a:ext cx="919380" cy="764847"/>
            <a:chOff x="1926350" y="995225"/>
            <a:chExt cx="428650" cy="356600"/>
          </a:xfrm>
          <a:solidFill>
            <a:srgbClr val="532264"/>
          </a:solidFill>
        </p:grpSpPr>
        <p:sp>
          <p:nvSpPr>
            <p:cNvPr id="18" name="Google Shape;452;p38">
              <a:extLst>
                <a:ext uri="{FF2B5EF4-FFF2-40B4-BE49-F238E27FC236}">
                  <a16:creationId xmlns:a16="http://schemas.microsoft.com/office/drawing/2014/main" id="{5D8C92B6-39FF-4C74-A109-03EBDE2946FD}"/>
                </a:ext>
              </a:extLst>
            </p:cNvPr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3;p38">
              <a:extLst>
                <a:ext uri="{FF2B5EF4-FFF2-40B4-BE49-F238E27FC236}">
                  <a16:creationId xmlns:a16="http://schemas.microsoft.com/office/drawing/2014/main" id="{21A505C3-F712-4CC0-9729-7933FAEB50DF}"/>
                </a:ext>
              </a:extLst>
            </p:cNvPr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4;p38">
              <a:extLst>
                <a:ext uri="{FF2B5EF4-FFF2-40B4-BE49-F238E27FC236}">
                  <a16:creationId xmlns:a16="http://schemas.microsoft.com/office/drawing/2014/main" id="{BD4245D0-3A03-4DA3-87D6-D60CF6F7F070}"/>
                </a:ext>
              </a:extLst>
            </p:cNvPr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5;p38">
              <a:extLst>
                <a:ext uri="{FF2B5EF4-FFF2-40B4-BE49-F238E27FC236}">
                  <a16:creationId xmlns:a16="http://schemas.microsoft.com/office/drawing/2014/main" id="{84764B76-FCB1-458B-8CD6-E9FF1EF8D339}"/>
                </a:ext>
              </a:extLst>
            </p:cNvPr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3851;p15">
            <a:extLst>
              <a:ext uri="{FF2B5EF4-FFF2-40B4-BE49-F238E27FC236}">
                <a16:creationId xmlns:a16="http://schemas.microsoft.com/office/drawing/2014/main" id="{107A688D-2907-DBA9-7267-B17579F6F57C}"/>
              </a:ext>
            </a:extLst>
          </p:cNvPr>
          <p:cNvSpPr txBox="1">
            <a:spLocks/>
          </p:cNvSpPr>
          <p:nvPr/>
        </p:nvSpPr>
        <p:spPr>
          <a:xfrm>
            <a:off x="2134285" y="4296262"/>
            <a:ext cx="5458256" cy="50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Titillium Web"/>
                <a:ea typeface="Titillium Web"/>
                <a:cs typeface="Titillium Web"/>
                <a:sym typeface="Titillium Web"/>
              </a:rPr>
              <a:t>Acessar no AVA </a:t>
            </a:r>
            <a:r>
              <a:rPr lang="en-US" sz="1400" b="1" dirty="0">
                <a:solidFill>
                  <a:srgbClr val="7030A0"/>
                </a:solidFill>
                <a:latin typeface="Titillium Web" panose="00000500000000000000" pitchFamily="2" charset="0"/>
                <a:ea typeface="Titillium Web"/>
                <a:cs typeface="Titillium Web"/>
                <a:sym typeface="Titillium Web"/>
              </a:rPr>
              <a:t>“</a:t>
            </a:r>
            <a:r>
              <a:rPr lang="pt-BR" sz="1400" b="1" dirty="0">
                <a:solidFill>
                  <a:srgbClr val="7030A0"/>
                </a:solidFill>
                <a:latin typeface="Titillium Web" panose="00000500000000000000" pitchFamily="2" charset="0"/>
              </a:rPr>
              <a:t>Plano Aulas e Situação de Aprendizagem.pdf</a:t>
            </a:r>
            <a:r>
              <a:rPr lang="pt-BR" sz="1400" b="1" dirty="0">
                <a:solidFill>
                  <a:srgbClr val="7030A0"/>
                </a:solidFill>
                <a:latin typeface="Titillium Web" panose="00000500000000000000" pitchFamily="2" charset="0"/>
                <a:ea typeface="Titillium Web"/>
                <a:cs typeface="Titillium Web"/>
                <a:sym typeface="Titillium Web"/>
              </a:rPr>
              <a:t>”</a:t>
            </a:r>
            <a:endParaRPr lang="en-US" sz="1400" b="1" dirty="0">
              <a:solidFill>
                <a:srgbClr val="7030A0"/>
              </a:solidFill>
              <a:latin typeface="Titillium Web" panose="00000500000000000000" pitchFamily="2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" name="Google Shape;3851;p15">
            <a:extLst>
              <a:ext uri="{FF2B5EF4-FFF2-40B4-BE49-F238E27FC236}">
                <a16:creationId xmlns:a16="http://schemas.microsoft.com/office/drawing/2014/main" id="{45CA748E-3F7E-E9E4-019F-616727F175DD}"/>
              </a:ext>
            </a:extLst>
          </p:cNvPr>
          <p:cNvSpPr txBox="1">
            <a:spLocks/>
          </p:cNvSpPr>
          <p:nvPr/>
        </p:nvSpPr>
        <p:spPr>
          <a:xfrm>
            <a:off x="951469" y="1395213"/>
            <a:ext cx="7120969" cy="2212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just">
              <a:buFont typeface="Titillium Web Light"/>
              <a:buNone/>
            </a:pPr>
            <a:r>
              <a:rPr lang="en-US" sz="1600" b="1" dirty="0">
                <a:latin typeface="Miriam Libre" panose="00000500000000000000" pitchFamily="2" charset="-79"/>
                <a:ea typeface="Titillium Web"/>
                <a:cs typeface="Miriam Libre" panose="00000500000000000000" pitchFamily="2" charset="-79"/>
                <a:sym typeface="Titillium Web"/>
              </a:rPr>
              <a:t>Durante a UC de Modelagem de Sistemas, os alunos irão </a:t>
            </a:r>
            <a:r>
              <a:rPr lang="en-US" sz="1600" b="1" dirty="0" err="1">
                <a:latin typeface="Miriam Libre" panose="00000500000000000000" pitchFamily="2" charset="-79"/>
                <a:ea typeface="Titillium Web"/>
                <a:cs typeface="Miriam Libre" panose="00000500000000000000" pitchFamily="2" charset="-79"/>
                <a:sym typeface="Titillium Web"/>
              </a:rPr>
              <a:t>desenvolver</a:t>
            </a:r>
            <a:r>
              <a:rPr lang="en-US" sz="1600" b="1" dirty="0">
                <a:latin typeface="Miriam Libre" panose="00000500000000000000" pitchFamily="2" charset="-79"/>
                <a:ea typeface="Titillium Web"/>
                <a:cs typeface="Miriam Libre" panose="00000500000000000000" pitchFamily="2" charset="-79"/>
                <a:sym typeface="Titillium Web"/>
              </a:rPr>
              <a:t> </a:t>
            </a:r>
            <a:r>
              <a:rPr lang="en-US" sz="1600" b="1">
                <a:latin typeface="Miriam Libre" panose="00000500000000000000" pitchFamily="2" charset="-79"/>
                <a:ea typeface="Titillium Web"/>
                <a:cs typeface="Miriam Libre" panose="00000500000000000000" pitchFamily="2" charset="-79"/>
                <a:sym typeface="Titillium Web"/>
              </a:rPr>
              <a:t>capacidades </a:t>
            </a:r>
            <a:r>
              <a:rPr lang="en-US" sz="1600" b="1" dirty="0">
                <a:solidFill>
                  <a:srgbClr val="80359B"/>
                </a:solidFill>
                <a:latin typeface="Miriam Libre" panose="00000500000000000000" pitchFamily="2" charset="-79"/>
                <a:ea typeface="Titillium Web"/>
                <a:cs typeface="Miriam Libre" panose="00000500000000000000" pitchFamily="2" charset="-79"/>
                <a:sym typeface="Titillium Web"/>
              </a:rPr>
              <a:t>técnicas</a:t>
            </a:r>
            <a:r>
              <a:rPr lang="en-US" sz="1600" b="1" dirty="0">
                <a:latin typeface="Miriam Libre" panose="00000500000000000000" pitchFamily="2" charset="-79"/>
                <a:ea typeface="Titillium Web"/>
                <a:cs typeface="Miriam Libre" panose="00000500000000000000" pitchFamily="2" charset="-79"/>
                <a:sym typeface="Titillium Web"/>
              </a:rPr>
              <a:t> e </a:t>
            </a:r>
            <a:r>
              <a:rPr lang="en-US" sz="1600" b="1" dirty="0">
                <a:solidFill>
                  <a:srgbClr val="80359B"/>
                </a:solidFill>
                <a:latin typeface="Miriam Libre" panose="00000500000000000000" pitchFamily="2" charset="-79"/>
                <a:ea typeface="Titillium Web"/>
                <a:cs typeface="Miriam Libre" panose="00000500000000000000" pitchFamily="2" charset="-79"/>
                <a:sym typeface="Titillium Web"/>
              </a:rPr>
              <a:t>socioemocionais</a:t>
            </a:r>
            <a:r>
              <a:rPr lang="en-US" sz="1600" b="1" dirty="0">
                <a:latin typeface="Miriam Libre" panose="00000500000000000000" pitchFamily="2" charset="-79"/>
                <a:ea typeface="Titillium Web"/>
                <a:cs typeface="Miriam Libre" panose="00000500000000000000" pitchFamily="2" charset="-79"/>
                <a:sym typeface="Titillium Web"/>
              </a:rPr>
              <a:t>, de acordo com os padrões de desempenho.</a:t>
            </a:r>
          </a:p>
          <a:p>
            <a:pPr marL="0" indent="0" algn="just">
              <a:buFont typeface="Titillium Web Light"/>
              <a:buNone/>
            </a:pPr>
            <a:endParaRPr lang="en-US" sz="1600" b="1" dirty="0">
              <a:latin typeface="Miriam Libre" panose="00000500000000000000" pitchFamily="2" charset="-79"/>
              <a:ea typeface="Titillium Web"/>
              <a:cs typeface="Miriam Libre" panose="00000500000000000000" pitchFamily="2" charset="-79"/>
              <a:sym typeface="Titillium Web"/>
            </a:endParaRPr>
          </a:p>
          <a:p>
            <a:pPr marL="0" indent="0" algn="just">
              <a:buFont typeface="Titillium Web Light"/>
              <a:buNone/>
            </a:pPr>
            <a:r>
              <a:rPr lang="en-US" sz="1600" b="1" dirty="0">
                <a:latin typeface="Miriam Libre" panose="00000500000000000000" pitchFamily="2" charset="-79"/>
                <a:ea typeface="Titillium Web"/>
                <a:cs typeface="Miriam Libre" panose="00000500000000000000" pitchFamily="2" charset="-79"/>
                <a:sym typeface="Titillium Web"/>
              </a:rPr>
              <a:t>Além disso, a UC proporciona em sua ementa uma lista de conhecimentos que podem ser acessados no Plano de Ensino / Plano de Aulas.</a:t>
            </a:r>
          </a:p>
        </p:txBody>
      </p:sp>
    </p:spTree>
    <p:extLst>
      <p:ext uri="{BB962C8B-B14F-4D97-AF65-F5344CB8AC3E}">
        <p14:creationId xmlns:p14="http://schemas.microsoft.com/office/powerpoint/2010/main" val="1725805626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7E6EEC-8C1D-47C8-A71E-A76170056540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80359B"/>
                </a:solidFill>
              </a:ln>
              <a:solidFill>
                <a:srgbClr val="80359B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2B7273D-C315-4E09-967D-16A0343288C5}"/>
              </a:ext>
            </a:extLst>
          </p:cNvPr>
          <p:cNvSpPr/>
          <p:nvPr/>
        </p:nvSpPr>
        <p:spPr>
          <a:xfrm>
            <a:off x="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80359B"/>
                </a:solidFill>
              </a:ln>
              <a:solidFill>
                <a:srgbClr val="80359B"/>
              </a:solidFill>
            </a:endParaRPr>
          </a:p>
        </p:txBody>
      </p:sp>
      <p:sp>
        <p:nvSpPr>
          <p:cNvPr id="9" name="Google Shape;3851;p15">
            <a:extLst>
              <a:ext uri="{FF2B5EF4-FFF2-40B4-BE49-F238E27FC236}">
                <a16:creationId xmlns:a16="http://schemas.microsoft.com/office/drawing/2014/main" id="{32D99986-897D-435E-9EE3-D6666043DB6F}"/>
              </a:ext>
            </a:extLst>
          </p:cNvPr>
          <p:cNvSpPr txBox="1">
            <a:spLocks/>
          </p:cNvSpPr>
          <p:nvPr/>
        </p:nvSpPr>
        <p:spPr>
          <a:xfrm>
            <a:off x="951470" y="1098087"/>
            <a:ext cx="6546610" cy="468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sz="1600" dirty="0">
                <a:latin typeface="Miriam Libre" panose="00000500000000000000" pitchFamily="2" charset="-79"/>
                <a:ea typeface="Titillium Web"/>
                <a:cs typeface="Miriam Libre" panose="00000500000000000000" pitchFamily="2" charset="-79"/>
                <a:sym typeface="Titillium Web"/>
              </a:rPr>
              <a:t>As aulas incluirão assuntos relativos à Modelagem de Sistemas:</a:t>
            </a:r>
          </a:p>
        </p:txBody>
      </p:sp>
      <p:sp>
        <p:nvSpPr>
          <p:cNvPr id="13" name="Google Shape;3851;p15">
            <a:extLst>
              <a:ext uri="{FF2B5EF4-FFF2-40B4-BE49-F238E27FC236}">
                <a16:creationId xmlns:a16="http://schemas.microsoft.com/office/drawing/2014/main" id="{892C3316-CA81-409E-954E-6C3579A40042}"/>
              </a:ext>
            </a:extLst>
          </p:cNvPr>
          <p:cNvSpPr txBox="1">
            <a:spLocks/>
          </p:cNvSpPr>
          <p:nvPr/>
        </p:nvSpPr>
        <p:spPr>
          <a:xfrm>
            <a:off x="1106848" y="1640905"/>
            <a:ext cx="3632792" cy="2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15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Engenharia de Software</a:t>
            </a: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15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Software</a:t>
            </a: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15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Processo de desenvolvimento de software</a:t>
            </a: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15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Requisitos</a:t>
            </a: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15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Programação Orientada a Objeto</a:t>
            </a: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15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Prototipação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pt-BR" sz="1500" dirty="0"/>
          </a:p>
        </p:txBody>
      </p:sp>
      <p:sp>
        <p:nvSpPr>
          <p:cNvPr id="14" name="Google Shape;3851;p15">
            <a:extLst>
              <a:ext uri="{FF2B5EF4-FFF2-40B4-BE49-F238E27FC236}">
                <a16:creationId xmlns:a16="http://schemas.microsoft.com/office/drawing/2014/main" id="{2BFFB5B3-6D00-4D79-8B79-18F2E42716CF}"/>
              </a:ext>
            </a:extLst>
          </p:cNvPr>
          <p:cNvSpPr txBox="1">
            <a:spLocks/>
          </p:cNvSpPr>
          <p:nvPr/>
        </p:nvSpPr>
        <p:spPr>
          <a:xfrm>
            <a:off x="4880877" y="1640905"/>
            <a:ext cx="3417632" cy="2516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15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Linguagem UML </a:t>
            </a: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15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Casos de Uso</a:t>
            </a: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15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Diagramas</a:t>
            </a: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15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Metodologias Ágeis</a:t>
            </a: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15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Versionamento</a:t>
            </a: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15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Documentação de software</a:t>
            </a: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sz="15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Qualidade de software</a:t>
            </a:r>
          </a:p>
        </p:txBody>
      </p:sp>
      <p:sp>
        <p:nvSpPr>
          <p:cNvPr id="16" name="Google Shape;3836;p13">
            <a:extLst>
              <a:ext uri="{FF2B5EF4-FFF2-40B4-BE49-F238E27FC236}">
                <a16:creationId xmlns:a16="http://schemas.microsoft.com/office/drawing/2014/main" id="{1A87F48A-F791-4515-889F-104B5C2B4888}"/>
              </a:ext>
            </a:extLst>
          </p:cNvPr>
          <p:cNvSpPr txBox="1">
            <a:spLocks/>
          </p:cNvSpPr>
          <p:nvPr/>
        </p:nvSpPr>
        <p:spPr>
          <a:xfrm>
            <a:off x="721518" y="516452"/>
            <a:ext cx="4825842" cy="59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pt-BR" sz="2400" b="1" dirty="0">
                <a:solidFill>
                  <a:srgbClr val="7030A0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Apresentação do Plano de Aula</a:t>
            </a:r>
          </a:p>
          <a:p>
            <a:pPr algn="r"/>
            <a:endParaRPr lang="pt-BR"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7" name="Google Shape;451;p38">
            <a:extLst>
              <a:ext uri="{FF2B5EF4-FFF2-40B4-BE49-F238E27FC236}">
                <a16:creationId xmlns:a16="http://schemas.microsoft.com/office/drawing/2014/main" id="{47A3241C-0918-46D2-828B-216CEEC01E52}"/>
              </a:ext>
            </a:extLst>
          </p:cNvPr>
          <p:cNvGrpSpPr/>
          <p:nvPr/>
        </p:nvGrpSpPr>
        <p:grpSpPr>
          <a:xfrm>
            <a:off x="7543800" y="400041"/>
            <a:ext cx="919380" cy="764847"/>
            <a:chOff x="1926350" y="995225"/>
            <a:chExt cx="428650" cy="356600"/>
          </a:xfrm>
          <a:solidFill>
            <a:srgbClr val="532264"/>
          </a:solidFill>
        </p:grpSpPr>
        <p:sp>
          <p:nvSpPr>
            <p:cNvPr id="18" name="Google Shape;452;p38">
              <a:extLst>
                <a:ext uri="{FF2B5EF4-FFF2-40B4-BE49-F238E27FC236}">
                  <a16:creationId xmlns:a16="http://schemas.microsoft.com/office/drawing/2014/main" id="{5D8C92B6-39FF-4C74-A109-03EBDE2946FD}"/>
                </a:ext>
              </a:extLst>
            </p:cNvPr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3;p38">
              <a:extLst>
                <a:ext uri="{FF2B5EF4-FFF2-40B4-BE49-F238E27FC236}">
                  <a16:creationId xmlns:a16="http://schemas.microsoft.com/office/drawing/2014/main" id="{21A505C3-F712-4CC0-9729-7933FAEB50DF}"/>
                </a:ext>
              </a:extLst>
            </p:cNvPr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4;p38">
              <a:extLst>
                <a:ext uri="{FF2B5EF4-FFF2-40B4-BE49-F238E27FC236}">
                  <a16:creationId xmlns:a16="http://schemas.microsoft.com/office/drawing/2014/main" id="{BD4245D0-3A03-4DA3-87D6-D60CF6F7F070}"/>
                </a:ext>
              </a:extLst>
            </p:cNvPr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5;p38">
              <a:extLst>
                <a:ext uri="{FF2B5EF4-FFF2-40B4-BE49-F238E27FC236}">
                  <a16:creationId xmlns:a16="http://schemas.microsoft.com/office/drawing/2014/main" id="{84764B76-FCB1-458B-8CD6-E9FF1EF8D339}"/>
                </a:ext>
              </a:extLst>
            </p:cNvPr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3851;p15">
            <a:extLst>
              <a:ext uri="{FF2B5EF4-FFF2-40B4-BE49-F238E27FC236}">
                <a16:creationId xmlns:a16="http://schemas.microsoft.com/office/drawing/2014/main" id="{107A688D-2907-DBA9-7267-B17579F6F57C}"/>
              </a:ext>
            </a:extLst>
          </p:cNvPr>
          <p:cNvSpPr txBox="1">
            <a:spLocks/>
          </p:cNvSpPr>
          <p:nvPr/>
        </p:nvSpPr>
        <p:spPr>
          <a:xfrm>
            <a:off x="2134285" y="4296262"/>
            <a:ext cx="5458256" cy="50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Titillium Web"/>
                <a:ea typeface="Titillium Web"/>
                <a:cs typeface="Titillium Web"/>
                <a:sym typeface="Titillium Web"/>
              </a:rPr>
              <a:t>Acessar no AVA </a:t>
            </a:r>
            <a:r>
              <a:rPr lang="en-US" sz="1400" b="1" dirty="0">
                <a:solidFill>
                  <a:srgbClr val="7030A0"/>
                </a:solidFill>
                <a:latin typeface="Titillium Web" panose="00000500000000000000" pitchFamily="2" charset="0"/>
                <a:ea typeface="Titillium Web"/>
                <a:cs typeface="Titillium Web"/>
                <a:sym typeface="Titillium Web"/>
              </a:rPr>
              <a:t>“</a:t>
            </a:r>
            <a:r>
              <a:rPr lang="pt-BR" sz="1400" b="1" dirty="0">
                <a:solidFill>
                  <a:srgbClr val="7030A0"/>
                </a:solidFill>
                <a:latin typeface="Titillium Web" panose="00000500000000000000" pitchFamily="2" charset="0"/>
              </a:rPr>
              <a:t>Plano Aulas e Situação de Aprendizagem.pdf</a:t>
            </a:r>
            <a:r>
              <a:rPr lang="pt-BR" sz="1400" b="1" dirty="0">
                <a:solidFill>
                  <a:srgbClr val="7030A0"/>
                </a:solidFill>
                <a:latin typeface="Titillium Web" panose="00000500000000000000" pitchFamily="2" charset="0"/>
                <a:ea typeface="Titillium Web"/>
                <a:cs typeface="Titillium Web"/>
                <a:sym typeface="Titillium Web"/>
              </a:rPr>
              <a:t>”</a:t>
            </a:r>
            <a:endParaRPr lang="en-US" sz="1400" b="1" dirty="0">
              <a:solidFill>
                <a:srgbClr val="7030A0"/>
              </a:solidFill>
              <a:latin typeface="Titillium Web" panose="00000500000000000000" pitchFamily="2" charset="0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3567563385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7E6EEC-8C1D-47C8-A71E-A76170056540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80359B"/>
                </a:solidFill>
              </a:ln>
              <a:solidFill>
                <a:srgbClr val="80359B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2B7273D-C315-4E09-967D-16A0343288C5}"/>
              </a:ext>
            </a:extLst>
          </p:cNvPr>
          <p:cNvSpPr/>
          <p:nvPr/>
        </p:nvSpPr>
        <p:spPr>
          <a:xfrm>
            <a:off x="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80359B"/>
                </a:solidFill>
              </a:ln>
              <a:solidFill>
                <a:srgbClr val="80359B"/>
              </a:solidFill>
            </a:endParaRPr>
          </a:p>
        </p:txBody>
      </p:sp>
      <p:sp>
        <p:nvSpPr>
          <p:cNvPr id="12" name="Google Shape;3836;p13">
            <a:extLst>
              <a:ext uri="{FF2B5EF4-FFF2-40B4-BE49-F238E27FC236}">
                <a16:creationId xmlns:a16="http://schemas.microsoft.com/office/drawing/2014/main" id="{0F3B6175-5A68-4D76-AB92-49CB84466431}"/>
              </a:ext>
            </a:extLst>
          </p:cNvPr>
          <p:cNvSpPr txBox="1">
            <a:spLocks/>
          </p:cNvSpPr>
          <p:nvPr/>
        </p:nvSpPr>
        <p:spPr>
          <a:xfrm>
            <a:off x="721518" y="516452"/>
            <a:ext cx="4825842" cy="59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pt-BR" sz="2400" b="1" dirty="0">
                <a:solidFill>
                  <a:srgbClr val="7030A0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Apresentação do Plano de Aula</a:t>
            </a:r>
          </a:p>
          <a:p>
            <a:pPr algn="r"/>
            <a:endParaRPr lang="pt-BR"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Google Shape;3851;p15">
            <a:extLst>
              <a:ext uri="{FF2B5EF4-FFF2-40B4-BE49-F238E27FC236}">
                <a16:creationId xmlns:a16="http://schemas.microsoft.com/office/drawing/2014/main" id="{60A1EAE8-98CE-402C-AC09-461B9ABD5347}"/>
              </a:ext>
            </a:extLst>
          </p:cNvPr>
          <p:cNvSpPr txBox="1">
            <a:spLocks/>
          </p:cNvSpPr>
          <p:nvPr/>
        </p:nvSpPr>
        <p:spPr>
          <a:xfrm>
            <a:off x="951471" y="1213289"/>
            <a:ext cx="2401330" cy="83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sz="1800" b="1" dirty="0">
                <a:latin typeface="Miriam Libre" panose="00000500000000000000" pitchFamily="2" charset="-79"/>
                <a:ea typeface="Titillium Web"/>
                <a:cs typeface="Miriam Libre" panose="00000500000000000000" pitchFamily="2" charset="-79"/>
                <a:sym typeface="Titillium Web"/>
              </a:rPr>
              <a:t>88h -&gt; Presencial</a:t>
            </a:r>
          </a:p>
          <a:p>
            <a:pPr marL="0" indent="0">
              <a:buFont typeface="Barlow Light"/>
              <a:buNone/>
            </a:pPr>
            <a:endParaRPr lang="en-US" sz="1800"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" name="Google Shape;3851;p15">
            <a:extLst>
              <a:ext uri="{FF2B5EF4-FFF2-40B4-BE49-F238E27FC236}">
                <a16:creationId xmlns:a16="http://schemas.microsoft.com/office/drawing/2014/main" id="{FD999C46-696C-4367-AE51-4C80C2E2C5AB}"/>
              </a:ext>
            </a:extLst>
          </p:cNvPr>
          <p:cNvSpPr txBox="1">
            <a:spLocks/>
          </p:cNvSpPr>
          <p:nvPr/>
        </p:nvSpPr>
        <p:spPr>
          <a:xfrm>
            <a:off x="1515350" y="2026435"/>
            <a:ext cx="2980449" cy="43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sz="16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Laboratório de Informática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98D158F-A781-4AA3-B970-7FD70BF809DC}"/>
              </a:ext>
            </a:extLst>
          </p:cNvPr>
          <p:cNvSpPr/>
          <p:nvPr/>
        </p:nvSpPr>
        <p:spPr>
          <a:xfrm>
            <a:off x="1274630" y="2236783"/>
            <a:ext cx="127449" cy="122795"/>
          </a:xfrm>
          <a:prstGeom prst="rect">
            <a:avLst/>
          </a:prstGeom>
          <a:solidFill>
            <a:srgbClr val="80359B"/>
          </a:solidFill>
          <a:ln>
            <a:solidFill>
              <a:srgbClr val="803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92D05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B01960D-F587-470E-B68C-47BE7E0FFD8E}"/>
              </a:ext>
            </a:extLst>
          </p:cNvPr>
          <p:cNvSpPr/>
          <p:nvPr/>
        </p:nvSpPr>
        <p:spPr>
          <a:xfrm>
            <a:off x="1274630" y="2711976"/>
            <a:ext cx="127449" cy="122795"/>
          </a:xfrm>
          <a:prstGeom prst="rect">
            <a:avLst/>
          </a:prstGeom>
          <a:solidFill>
            <a:srgbClr val="80359B"/>
          </a:solidFill>
          <a:ln>
            <a:solidFill>
              <a:srgbClr val="803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92D05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0306DE1-E100-49E7-9308-DB0CC4F8F13E}"/>
              </a:ext>
            </a:extLst>
          </p:cNvPr>
          <p:cNvSpPr/>
          <p:nvPr/>
        </p:nvSpPr>
        <p:spPr>
          <a:xfrm>
            <a:off x="1274630" y="3187169"/>
            <a:ext cx="127449" cy="122795"/>
          </a:xfrm>
          <a:prstGeom prst="rect">
            <a:avLst/>
          </a:prstGeom>
          <a:solidFill>
            <a:srgbClr val="80359B"/>
          </a:solidFill>
          <a:ln>
            <a:solidFill>
              <a:srgbClr val="803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92D05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0751B4E-F86E-48A6-9B65-17B46DCF4622}"/>
              </a:ext>
            </a:extLst>
          </p:cNvPr>
          <p:cNvSpPr/>
          <p:nvPr/>
        </p:nvSpPr>
        <p:spPr>
          <a:xfrm>
            <a:off x="1274630" y="3662362"/>
            <a:ext cx="127449" cy="122795"/>
          </a:xfrm>
          <a:prstGeom prst="rect">
            <a:avLst/>
          </a:prstGeom>
          <a:solidFill>
            <a:srgbClr val="80359B"/>
          </a:solidFill>
          <a:ln>
            <a:solidFill>
              <a:srgbClr val="803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92D05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23" name="Google Shape;3851;p15">
            <a:extLst>
              <a:ext uri="{FF2B5EF4-FFF2-40B4-BE49-F238E27FC236}">
                <a16:creationId xmlns:a16="http://schemas.microsoft.com/office/drawing/2014/main" id="{624B1BD9-FBEE-4CC7-9906-80808B157821}"/>
              </a:ext>
            </a:extLst>
          </p:cNvPr>
          <p:cNvSpPr txBox="1">
            <a:spLocks/>
          </p:cNvSpPr>
          <p:nvPr/>
        </p:nvSpPr>
        <p:spPr>
          <a:xfrm>
            <a:off x="1515350" y="2492699"/>
            <a:ext cx="1456450" cy="43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sz="16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Sala de Aula</a:t>
            </a:r>
          </a:p>
        </p:txBody>
      </p:sp>
      <p:sp>
        <p:nvSpPr>
          <p:cNvPr id="24" name="Google Shape;3851;p15">
            <a:extLst>
              <a:ext uri="{FF2B5EF4-FFF2-40B4-BE49-F238E27FC236}">
                <a16:creationId xmlns:a16="http://schemas.microsoft.com/office/drawing/2014/main" id="{3A8C21F6-D49F-4856-970F-175EF45B282D}"/>
              </a:ext>
            </a:extLst>
          </p:cNvPr>
          <p:cNvSpPr txBox="1">
            <a:spLocks/>
          </p:cNvSpPr>
          <p:nvPr/>
        </p:nvSpPr>
        <p:spPr>
          <a:xfrm>
            <a:off x="1515350" y="2978013"/>
            <a:ext cx="4184410" cy="43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sz="16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Exercícios Práticos e Avaliativos</a:t>
            </a:r>
          </a:p>
        </p:txBody>
      </p:sp>
      <p:sp>
        <p:nvSpPr>
          <p:cNvPr id="25" name="Google Shape;3851;p15">
            <a:extLst>
              <a:ext uri="{FF2B5EF4-FFF2-40B4-BE49-F238E27FC236}">
                <a16:creationId xmlns:a16="http://schemas.microsoft.com/office/drawing/2014/main" id="{903D0788-1763-4810-B81B-347661ED6A22}"/>
              </a:ext>
            </a:extLst>
          </p:cNvPr>
          <p:cNvSpPr txBox="1">
            <a:spLocks/>
          </p:cNvSpPr>
          <p:nvPr/>
        </p:nvSpPr>
        <p:spPr>
          <a:xfrm>
            <a:off x="1515350" y="3452014"/>
            <a:ext cx="3132850" cy="43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sz="16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Trabalhos em Equipe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C051790-F713-4319-917D-3CCDD583C641}"/>
              </a:ext>
            </a:extLst>
          </p:cNvPr>
          <p:cNvSpPr/>
          <p:nvPr/>
        </p:nvSpPr>
        <p:spPr>
          <a:xfrm>
            <a:off x="1274630" y="4146994"/>
            <a:ext cx="127449" cy="122795"/>
          </a:xfrm>
          <a:prstGeom prst="rect">
            <a:avLst/>
          </a:prstGeom>
          <a:solidFill>
            <a:srgbClr val="80359B"/>
          </a:solidFill>
          <a:ln>
            <a:solidFill>
              <a:srgbClr val="803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92D05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27" name="Google Shape;3851;p15">
            <a:extLst>
              <a:ext uri="{FF2B5EF4-FFF2-40B4-BE49-F238E27FC236}">
                <a16:creationId xmlns:a16="http://schemas.microsoft.com/office/drawing/2014/main" id="{ADE7DF3B-7C7B-4734-86A9-60145E4952F9}"/>
              </a:ext>
            </a:extLst>
          </p:cNvPr>
          <p:cNvSpPr txBox="1">
            <a:spLocks/>
          </p:cNvSpPr>
          <p:nvPr/>
        </p:nvSpPr>
        <p:spPr>
          <a:xfrm>
            <a:off x="1515350" y="3936646"/>
            <a:ext cx="3132850" cy="43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sz="16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Ambiente Virtual (AVA)</a:t>
            </a:r>
          </a:p>
        </p:txBody>
      </p:sp>
      <p:grpSp>
        <p:nvGrpSpPr>
          <p:cNvPr id="28" name="Google Shape;451;p38">
            <a:extLst>
              <a:ext uri="{FF2B5EF4-FFF2-40B4-BE49-F238E27FC236}">
                <a16:creationId xmlns:a16="http://schemas.microsoft.com/office/drawing/2014/main" id="{12A20DC8-C7E3-410C-96CA-B2B2B0D080CA}"/>
              </a:ext>
            </a:extLst>
          </p:cNvPr>
          <p:cNvGrpSpPr/>
          <p:nvPr/>
        </p:nvGrpSpPr>
        <p:grpSpPr>
          <a:xfrm>
            <a:off x="7543800" y="400041"/>
            <a:ext cx="919380" cy="764847"/>
            <a:chOff x="1926350" y="995225"/>
            <a:chExt cx="428650" cy="356600"/>
          </a:xfrm>
          <a:solidFill>
            <a:srgbClr val="532264"/>
          </a:solidFill>
        </p:grpSpPr>
        <p:sp>
          <p:nvSpPr>
            <p:cNvPr id="29" name="Google Shape;452;p38">
              <a:extLst>
                <a:ext uri="{FF2B5EF4-FFF2-40B4-BE49-F238E27FC236}">
                  <a16:creationId xmlns:a16="http://schemas.microsoft.com/office/drawing/2014/main" id="{CE83EF29-545E-4147-AAFA-097122B59549}"/>
                </a:ext>
              </a:extLst>
            </p:cNvPr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3;p38">
              <a:extLst>
                <a:ext uri="{FF2B5EF4-FFF2-40B4-BE49-F238E27FC236}">
                  <a16:creationId xmlns:a16="http://schemas.microsoft.com/office/drawing/2014/main" id="{938DD4A0-7F95-4608-8A0C-78A2176E7F90}"/>
                </a:ext>
              </a:extLst>
            </p:cNvPr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4;p38">
              <a:extLst>
                <a:ext uri="{FF2B5EF4-FFF2-40B4-BE49-F238E27FC236}">
                  <a16:creationId xmlns:a16="http://schemas.microsoft.com/office/drawing/2014/main" id="{0CC0CA05-A5FF-480F-9552-E13D9285D25E}"/>
                </a:ext>
              </a:extLst>
            </p:cNvPr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5;p38">
              <a:extLst>
                <a:ext uri="{FF2B5EF4-FFF2-40B4-BE49-F238E27FC236}">
                  <a16:creationId xmlns:a16="http://schemas.microsoft.com/office/drawing/2014/main" id="{F8E32836-E224-4450-A3EF-1537D84F6055}"/>
                </a:ext>
              </a:extLst>
            </p:cNvPr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417590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7E6EEC-8C1D-47C8-A71E-A76170056540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2B7273D-C315-4E09-967D-16A0343288C5}"/>
              </a:ext>
            </a:extLst>
          </p:cNvPr>
          <p:cNvSpPr/>
          <p:nvPr/>
        </p:nvSpPr>
        <p:spPr>
          <a:xfrm>
            <a:off x="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Google Shape;3836;p13">
            <a:extLst>
              <a:ext uri="{FF2B5EF4-FFF2-40B4-BE49-F238E27FC236}">
                <a16:creationId xmlns:a16="http://schemas.microsoft.com/office/drawing/2014/main" id="{0F3B6175-5A68-4D76-AB92-49CB84466431}"/>
              </a:ext>
            </a:extLst>
          </p:cNvPr>
          <p:cNvSpPr txBox="1">
            <a:spLocks/>
          </p:cNvSpPr>
          <p:nvPr/>
        </p:nvSpPr>
        <p:spPr>
          <a:xfrm>
            <a:off x="721518" y="516452"/>
            <a:ext cx="4208622" cy="59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Dosis ExtraLight"/>
              </a:rPr>
              <a:t>Situação de Aprendizagem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8184D9">
                  <a:lumMod val="40000"/>
                  <a:lumOff val="60000"/>
                </a:srgbClr>
              </a:solidFill>
              <a:effectLst/>
              <a:uLnTx/>
              <a:uFillTx/>
              <a:latin typeface="Dosis ExtraLight"/>
              <a:sym typeface="Dosis ExtraLight"/>
            </a:endParaRPr>
          </a:p>
        </p:txBody>
      </p:sp>
      <p:sp>
        <p:nvSpPr>
          <p:cNvPr id="7" name="Google Shape;3851;p15">
            <a:extLst>
              <a:ext uri="{FF2B5EF4-FFF2-40B4-BE49-F238E27FC236}">
                <a16:creationId xmlns:a16="http://schemas.microsoft.com/office/drawing/2014/main" id="{BF1D56FA-ACA6-4921-A957-D3163129585C}"/>
              </a:ext>
            </a:extLst>
          </p:cNvPr>
          <p:cNvSpPr txBox="1">
            <a:spLocks/>
          </p:cNvSpPr>
          <p:nvPr/>
        </p:nvSpPr>
        <p:spPr>
          <a:xfrm>
            <a:off x="1502531" y="1238993"/>
            <a:ext cx="1926469" cy="457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Miriam Libre" panose="00000500000000000000" pitchFamily="2" charset="-79"/>
                <a:ea typeface="Titillium Web"/>
                <a:cs typeface="Miriam Libre" panose="00000500000000000000" pitchFamily="2" charset="-79"/>
                <a:sym typeface="Titillium Web"/>
              </a:rPr>
              <a:t>Tema e Contexto</a:t>
            </a:r>
            <a:endParaRPr lang="en-US" sz="800" b="1" dirty="0">
              <a:latin typeface="Miriam Libre" panose="00000500000000000000" pitchFamily="2" charset="-79"/>
              <a:ea typeface="Titillium Web"/>
              <a:cs typeface="Miriam Libre" panose="00000500000000000000" pitchFamily="2" charset="-79"/>
              <a:sym typeface="Titillium Web"/>
            </a:endParaRPr>
          </a:p>
          <a:p>
            <a:pPr marL="0" indent="0">
              <a:buFont typeface="Barlow Light"/>
              <a:buNone/>
            </a:pPr>
            <a:endParaRPr lang="en-US" sz="1800"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CD8173B-85E4-4B5D-8BC2-D7571407D1AD}"/>
              </a:ext>
            </a:extLst>
          </p:cNvPr>
          <p:cNvSpPr/>
          <p:nvPr/>
        </p:nvSpPr>
        <p:spPr>
          <a:xfrm>
            <a:off x="1274630" y="1467548"/>
            <a:ext cx="127449" cy="122795"/>
          </a:xfrm>
          <a:prstGeom prst="rect">
            <a:avLst/>
          </a:prstGeom>
          <a:solidFill>
            <a:srgbClr val="80359B"/>
          </a:solidFill>
          <a:ln>
            <a:solidFill>
              <a:srgbClr val="803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92D05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98F7128-C4A6-451D-A388-8AAE599082BA}"/>
              </a:ext>
            </a:extLst>
          </p:cNvPr>
          <p:cNvSpPr/>
          <p:nvPr/>
        </p:nvSpPr>
        <p:spPr>
          <a:xfrm>
            <a:off x="1274630" y="1942741"/>
            <a:ext cx="127449" cy="122795"/>
          </a:xfrm>
          <a:prstGeom prst="rect">
            <a:avLst/>
          </a:prstGeom>
          <a:solidFill>
            <a:srgbClr val="80359B"/>
          </a:solidFill>
          <a:ln>
            <a:solidFill>
              <a:srgbClr val="803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92D05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D311A61-7D07-4CE2-89CE-CC9B575B1618}"/>
              </a:ext>
            </a:extLst>
          </p:cNvPr>
          <p:cNvSpPr/>
          <p:nvPr/>
        </p:nvSpPr>
        <p:spPr>
          <a:xfrm>
            <a:off x="1274630" y="2417934"/>
            <a:ext cx="127449" cy="122795"/>
          </a:xfrm>
          <a:prstGeom prst="rect">
            <a:avLst/>
          </a:prstGeom>
          <a:solidFill>
            <a:srgbClr val="80359B"/>
          </a:solidFill>
          <a:ln>
            <a:solidFill>
              <a:srgbClr val="803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92D05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1BBCF5F-DEFE-4A10-B28B-D6EE3C571E3F}"/>
              </a:ext>
            </a:extLst>
          </p:cNvPr>
          <p:cNvSpPr/>
          <p:nvPr/>
        </p:nvSpPr>
        <p:spPr>
          <a:xfrm>
            <a:off x="1274630" y="2893127"/>
            <a:ext cx="127449" cy="122795"/>
          </a:xfrm>
          <a:prstGeom prst="rect">
            <a:avLst/>
          </a:prstGeom>
          <a:solidFill>
            <a:srgbClr val="80359B"/>
          </a:solidFill>
          <a:ln>
            <a:solidFill>
              <a:srgbClr val="803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92D05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200E2AC-3ADA-43C0-B554-D816F05934FA}"/>
              </a:ext>
            </a:extLst>
          </p:cNvPr>
          <p:cNvSpPr/>
          <p:nvPr/>
        </p:nvSpPr>
        <p:spPr>
          <a:xfrm>
            <a:off x="1274630" y="3365111"/>
            <a:ext cx="127449" cy="122795"/>
          </a:xfrm>
          <a:prstGeom prst="rect">
            <a:avLst/>
          </a:prstGeom>
          <a:solidFill>
            <a:srgbClr val="80359B"/>
          </a:solidFill>
          <a:ln>
            <a:solidFill>
              <a:srgbClr val="803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92D05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4A7CC34-A97C-46CC-9AD7-561191D2C13B}"/>
              </a:ext>
            </a:extLst>
          </p:cNvPr>
          <p:cNvSpPr/>
          <p:nvPr/>
        </p:nvSpPr>
        <p:spPr>
          <a:xfrm>
            <a:off x="1274630" y="3840304"/>
            <a:ext cx="127449" cy="122795"/>
          </a:xfrm>
          <a:prstGeom prst="rect">
            <a:avLst/>
          </a:prstGeom>
          <a:solidFill>
            <a:srgbClr val="80359B"/>
          </a:solidFill>
          <a:ln>
            <a:solidFill>
              <a:srgbClr val="803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92D05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23" name="Google Shape;3851;p15">
            <a:extLst>
              <a:ext uri="{FF2B5EF4-FFF2-40B4-BE49-F238E27FC236}">
                <a16:creationId xmlns:a16="http://schemas.microsoft.com/office/drawing/2014/main" id="{B4F84183-B1CC-4018-9607-24381612C0EB}"/>
              </a:ext>
            </a:extLst>
          </p:cNvPr>
          <p:cNvSpPr txBox="1">
            <a:spLocks/>
          </p:cNvSpPr>
          <p:nvPr/>
        </p:nvSpPr>
        <p:spPr>
          <a:xfrm>
            <a:off x="1502531" y="1722243"/>
            <a:ext cx="2139830" cy="457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Miriam Libre" panose="00000500000000000000" pitchFamily="2" charset="-79"/>
                <a:ea typeface="Titillium Web"/>
                <a:cs typeface="Miriam Libre" panose="00000500000000000000" pitchFamily="2" charset="-79"/>
                <a:sym typeface="Titillium Web"/>
              </a:rPr>
              <a:t>Situação Problema</a:t>
            </a:r>
          </a:p>
          <a:p>
            <a:pPr marL="0" indent="0">
              <a:buFont typeface="Barlow Light"/>
              <a:buNone/>
            </a:pPr>
            <a:endParaRPr lang="en-US" sz="1800"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4" name="Google Shape;3851;p15">
            <a:extLst>
              <a:ext uri="{FF2B5EF4-FFF2-40B4-BE49-F238E27FC236}">
                <a16:creationId xmlns:a16="http://schemas.microsoft.com/office/drawing/2014/main" id="{130A5D22-71E3-4B37-B0AB-0BC5941142BC}"/>
              </a:ext>
            </a:extLst>
          </p:cNvPr>
          <p:cNvSpPr txBox="1">
            <a:spLocks/>
          </p:cNvSpPr>
          <p:nvPr/>
        </p:nvSpPr>
        <p:spPr>
          <a:xfrm>
            <a:off x="1495385" y="2190253"/>
            <a:ext cx="4412495" cy="457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Miriam Libre" panose="00000500000000000000" pitchFamily="2" charset="-79"/>
                <a:ea typeface="Titillium Web"/>
                <a:cs typeface="Miriam Libre" panose="00000500000000000000" pitchFamily="2" charset="-79"/>
                <a:sym typeface="Titillium Web"/>
              </a:rPr>
              <a:t>Atividades (Desenvolvimento)</a:t>
            </a:r>
            <a:endParaRPr lang="en-US" sz="800" b="1" dirty="0">
              <a:latin typeface="Miriam Libre" panose="00000500000000000000" pitchFamily="2" charset="-79"/>
              <a:ea typeface="Titillium Web"/>
              <a:cs typeface="Miriam Libre" panose="00000500000000000000" pitchFamily="2" charset="-79"/>
              <a:sym typeface="Titillium Web"/>
            </a:endParaRPr>
          </a:p>
          <a:p>
            <a:pPr marL="0" indent="0">
              <a:buFont typeface="Barlow Light"/>
              <a:buNone/>
            </a:pPr>
            <a:endParaRPr lang="en-US" sz="1800"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5" name="Google Shape;3851;p15">
            <a:extLst>
              <a:ext uri="{FF2B5EF4-FFF2-40B4-BE49-F238E27FC236}">
                <a16:creationId xmlns:a16="http://schemas.microsoft.com/office/drawing/2014/main" id="{1AA53F36-778D-493F-ABCE-3EC89BB57B48}"/>
              </a:ext>
            </a:extLst>
          </p:cNvPr>
          <p:cNvSpPr txBox="1">
            <a:spLocks/>
          </p:cNvSpPr>
          <p:nvPr/>
        </p:nvSpPr>
        <p:spPr>
          <a:xfrm>
            <a:off x="1502529" y="2673503"/>
            <a:ext cx="3299423" cy="457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Miriam Libre" panose="00000500000000000000" pitchFamily="2" charset="-79"/>
                <a:ea typeface="Titillium Web"/>
                <a:cs typeface="Miriam Libre" panose="00000500000000000000" pitchFamily="2" charset="-79"/>
                <a:sym typeface="Titillium Web"/>
              </a:rPr>
              <a:t>Documentação</a:t>
            </a:r>
          </a:p>
          <a:p>
            <a:pPr marL="0" indent="0">
              <a:buFont typeface="Barlow Light"/>
              <a:buNone/>
            </a:pPr>
            <a:endParaRPr lang="en-US" sz="1800"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6" name="Google Shape;3851;p15">
            <a:extLst>
              <a:ext uri="{FF2B5EF4-FFF2-40B4-BE49-F238E27FC236}">
                <a16:creationId xmlns:a16="http://schemas.microsoft.com/office/drawing/2014/main" id="{2BAA48C4-D98A-488C-A285-0E0ED59AEB2B}"/>
              </a:ext>
            </a:extLst>
          </p:cNvPr>
          <p:cNvSpPr txBox="1">
            <a:spLocks/>
          </p:cNvSpPr>
          <p:nvPr/>
        </p:nvSpPr>
        <p:spPr>
          <a:xfrm>
            <a:off x="1510132" y="3141513"/>
            <a:ext cx="1598827" cy="457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Miriam Libre" panose="00000500000000000000" pitchFamily="2" charset="-79"/>
                <a:ea typeface="Titillium Web"/>
                <a:cs typeface="Miriam Libre" panose="00000500000000000000" pitchFamily="2" charset="-79"/>
                <a:sym typeface="Titillium Web"/>
              </a:rPr>
              <a:t>Apresentação</a:t>
            </a:r>
          </a:p>
          <a:p>
            <a:pPr marL="0" indent="0">
              <a:buFont typeface="Barlow Light"/>
              <a:buNone/>
            </a:pPr>
            <a:endParaRPr lang="en-US" sz="1800"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" name="Google Shape;3851;p15">
            <a:extLst>
              <a:ext uri="{FF2B5EF4-FFF2-40B4-BE49-F238E27FC236}">
                <a16:creationId xmlns:a16="http://schemas.microsoft.com/office/drawing/2014/main" id="{EF43D460-5D11-4441-A071-703A248A1DE9}"/>
              </a:ext>
            </a:extLst>
          </p:cNvPr>
          <p:cNvSpPr txBox="1">
            <a:spLocks/>
          </p:cNvSpPr>
          <p:nvPr/>
        </p:nvSpPr>
        <p:spPr>
          <a:xfrm>
            <a:off x="1510131" y="3624763"/>
            <a:ext cx="1248309" cy="457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Miriam Libre" panose="00000500000000000000" pitchFamily="2" charset="-79"/>
                <a:ea typeface="Titillium Web"/>
                <a:cs typeface="Miriam Libre" panose="00000500000000000000" pitchFamily="2" charset="-79"/>
                <a:sym typeface="Titillium Web"/>
              </a:rPr>
              <a:t>Avaliação</a:t>
            </a:r>
          </a:p>
          <a:p>
            <a:pPr marL="0" indent="0">
              <a:buFont typeface="Barlow Light"/>
              <a:buNone/>
            </a:pPr>
            <a:endParaRPr lang="en-US" sz="1800"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29" name="Google Shape;451;p38">
            <a:extLst>
              <a:ext uri="{FF2B5EF4-FFF2-40B4-BE49-F238E27FC236}">
                <a16:creationId xmlns:a16="http://schemas.microsoft.com/office/drawing/2014/main" id="{DB422DB2-A633-454B-BEE9-2BF4F4D92C38}"/>
              </a:ext>
            </a:extLst>
          </p:cNvPr>
          <p:cNvGrpSpPr/>
          <p:nvPr/>
        </p:nvGrpSpPr>
        <p:grpSpPr>
          <a:xfrm>
            <a:off x="7543800" y="400041"/>
            <a:ext cx="919380" cy="764847"/>
            <a:chOff x="1926350" y="995225"/>
            <a:chExt cx="428650" cy="356600"/>
          </a:xfrm>
          <a:solidFill>
            <a:srgbClr val="532264"/>
          </a:solidFill>
        </p:grpSpPr>
        <p:sp>
          <p:nvSpPr>
            <p:cNvPr id="30" name="Google Shape;452;p38">
              <a:extLst>
                <a:ext uri="{FF2B5EF4-FFF2-40B4-BE49-F238E27FC236}">
                  <a16:creationId xmlns:a16="http://schemas.microsoft.com/office/drawing/2014/main" id="{7276379F-03F7-4A7B-85A4-785C5E3D26F7}"/>
                </a:ext>
              </a:extLst>
            </p:cNvPr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3;p38">
              <a:extLst>
                <a:ext uri="{FF2B5EF4-FFF2-40B4-BE49-F238E27FC236}">
                  <a16:creationId xmlns:a16="http://schemas.microsoft.com/office/drawing/2014/main" id="{88B6F808-FB2D-450C-BDDA-72F69D3E1169}"/>
                </a:ext>
              </a:extLst>
            </p:cNvPr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4;p38">
              <a:extLst>
                <a:ext uri="{FF2B5EF4-FFF2-40B4-BE49-F238E27FC236}">
                  <a16:creationId xmlns:a16="http://schemas.microsoft.com/office/drawing/2014/main" id="{F98655AA-0671-439C-A8FC-0C1560D20864}"/>
                </a:ext>
              </a:extLst>
            </p:cNvPr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5;p38">
              <a:extLst>
                <a:ext uri="{FF2B5EF4-FFF2-40B4-BE49-F238E27FC236}">
                  <a16:creationId xmlns:a16="http://schemas.microsoft.com/office/drawing/2014/main" id="{9D10DC2D-D9CD-4315-8F57-7AC9409FD50F}"/>
                </a:ext>
              </a:extLst>
            </p:cNvPr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851;p15">
            <a:extLst>
              <a:ext uri="{FF2B5EF4-FFF2-40B4-BE49-F238E27FC236}">
                <a16:creationId xmlns:a16="http://schemas.microsoft.com/office/drawing/2014/main" id="{63BCC1DE-2A43-1533-029C-1387B7E91C66}"/>
              </a:ext>
            </a:extLst>
          </p:cNvPr>
          <p:cNvSpPr txBox="1">
            <a:spLocks/>
          </p:cNvSpPr>
          <p:nvPr/>
        </p:nvSpPr>
        <p:spPr>
          <a:xfrm>
            <a:off x="2134285" y="4296262"/>
            <a:ext cx="5458256" cy="50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Titillium Web"/>
                <a:ea typeface="Titillium Web"/>
                <a:cs typeface="Titillium Web"/>
                <a:sym typeface="Titillium Web"/>
              </a:rPr>
              <a:t>Acessar no AVA </a:t>
            </a:r>
            <a:r>
              <a:rPr lang="en-US" sz="1400" b="1" dirty="0">
                <a:solidFill>
                  <a:srgbClr val="7030A0"/>
                </a:solidFill>
                <a:latin typeface="Titillium Web" panose="00000500000000000000" pitchFamily="2" charset="0"/>
                <a:ea typeface="Titillium Web"/>
                <a:cs typeface="Titillium Web"/>
                <a:sym typeface="Titillium Web"/>
              </a:rPr>
              <a:t>“</a:t>
            </a:r>
            <a:r>
              <a:rPr lang="pt-BR" sz="1400" b="1" dirty="0">
                <a:solidFill>
                  <a:srgbClr val="7030A0"/>
                </a:solidFill>
                <a:latin typeface="Titillium Web" panose="00000500000000000000" pitchFamily="2" charset="0"/>
              </a:rPr>
              <a:t>Plano Aulas e Situação de Aprendizagem.pdf</a:t>
            </a:r>
            <a:r>
              <a:rPr lang="pt-BR" sz="1400" b="1" dirty="0">
                <a:solidFill>
                  <a:srgbClr val="7030A0"/>
                </a:solidFill>
                <a:latin typeface="Titillium Web" panose="00000500000000000000" pitchFamily="2" charset="0"/>
                <a:ea typeface="Titillium Web"/>
                <a:cs typeface="Titillium Web"/>
                <a:sym typeface="Titillium Web"/>
              </a:rPr>
              <a:t>”</a:t>
            </a:r>
            <a:endParaRPr lang="en-US" sz="1400" b="1" dirty="0">
              <a:solidFill>
                <a:srgbClr val="7030A0"/>
              </a:solidFill>
              <a:latin typeface="Titillium Web" panose="00000500000000000000" pitchFamily="2" charset="0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091763711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7E6EEC-8C1D-47C8-A71E-A76170056540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2B7273D-C315-4E09-967D-16A0343288C5}"/>
              </a:ext>
            </a:extLst>
          </p:cNvPr>
          <p:cNvSpPr/>
          <p:nvPr/>
        </p:nvSpPr>
        <p:spPr>
          <a:xfrm>
            <a:off x="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Google Shape;3836;p13">
            <a:extLst>
              <a:ext uri="{FF2B5EF4-FFF2-40B4-BE49-F238E27FC236}">
                <a16:creationId xmlns:a16="http://schemas.microsoft.com/office/drawing/2014/main" id="{0F3B6175-5A68-4D76-AB92-49CB84466431}"/>
              </a:ext>
            </a:extLst>
          </p:cNvPr>
          <p:cNvSpPr txBox="1">
            <a:spLocks/>
          </p:cNvSpPr>
          <p:nvPr/>
        </p:nvSpPr>
        <p:spPr>
          <a:xfrm>
            <a:off x="721518" y="516452"/>
            <a:ext cx="3309462" cy="59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Dosis ExtraLight"/>
              </a:rPr>
              <a:t>Visão Geral do Curso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8184D9">
                  <a:lumMod val="40000"/>
                  <a:lumOff val="60000"/>
                </a:srgbClr>
              </a:solidFill>
              <a:effectLst/>
              <a:uLnTx/>
              <a:uFillTx/>
              <a:latin typeface="Dosis ExtraLight"/>
              <a:sym typeface="Dosis ExtraLight"/>
            </a:endParaRPr>
          </a:p>
        </p:txBody>
      </p:sp>
      <p:sp>
        <p:nvSpPr>
          <p:cNvPr id="9" name="Google Shape;3851;p15">
            <a:extLst>
              <a:ext uri="{FF2B5EF4-FFF2-40B4-BE49-F238E27FC236}">
                <a16:creationId xmlns:a16="http://schemas.microsoft.com/office/drawing/2014/main" id="{EE71C21F-EF51-4148-BAC0-28F3DA7087B8}"/>
              </a:ext>
            </a:extLst>
          </p:cNvPr>
          <p:cNvSpPr txBox="1">
            <a:spLocks/>
          </p:cNvSpPr>
          <p:nvPr/>
        </p:nvSpPr>
        <p:spPr>
          <a:xfrm>
            <a:off x="951470" y="1395213"/>
            <a:ext cx="6592330" cy="905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en-US" sz="1800" b="1" dirty="0">
                <a:latin typeface="Miriam Libre" panose="00000500000000000000" pitchFamily="2" charset="-79"/>
                <a:ea typeface="Titillium Web"/>
                <a:cs typeface="Miriam Libre" panose="00000500000000000000" pitchFamily="2" charset="-79"/>
                <a:sym typeface="Titillium Web"/>
              </a:rPr>
              <a:t>O curso de Desenvolvimento de Sistemas tem duração de 2 anos, com a seguinte estrutura curricular:</a:t>
            </a:r>
          </a:p>
        </p:txBody>
      </p:sp>
      <p:sp>
        <p:nvSpPr>
          <p:cNvPr id="10" name="Google Shape;3851;p15">
            <a:extLst>
              <a:ext uri="{FF2B5EF4-FFF2-40B4-BE49-F238E27FC236}">
                <a16:creationId xmlns:a16="http://schemas.microsoft.com/office/drawing/2014/main" id="{EEE47DF4-45BB-4C86-AA5E-373DEF4B1447}"/>
              </a:ext>
            </a:extLst>
          </p:cNvPr>
          <p:cNvSpPr txBox="1">
            <a:spLocks/>
          </p:cNvSpPr>
          <p:nvPr/>
        </p:nvSpPr>
        <p:spPr>
          <a:xfrm>
            <a:off x="983615" y="2337613"/>
            <a:ext cx="2376526" cy="1927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lnSpc>
                <a:spcPts val="2100"/>
              </a:lnSpc>
              <a:buClr>
                <a:schemeClr val="dk1"/>
              </a:buClr>
              <a:buSzPts val="1100"/>
              <a:buNone/>
            </a:pPr>
            <a:r>
              <a:rPr lang="pt-BR" sz="14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Básico / Introdutório</a:t>
            </a:r>
            <a:br>
              <a:rPr lang="pt-BR" sz="1400" b="1" dirty="0">
                <a:latin typeface="Miriam Libre" panose="00000500000000000000" pitchFamily="2" charset="-79"/>
                <a:cs typeface="Miriam Libre" panose="00000500000000000000" pitchFamily="2" charset="-79"/>
              </a:rPr>
            </a:br>
            <a:endParaRPr lang="pt-BR" sz="1400" b="1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0" indent="0">
              <a:lnSpc>
                <a:spcPts val="2100"/>
              </a:lnSpc>
              <a:buClr>
                <a:schemeClr val="dk1"/>
              </a:buClr>
              <a:buSzPts val="1100"/>
              <a:buNone/>
            </a:pPr>
            <a:r>
              <a:rPr lang="pt-BR" sz="14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- Fundamentos de </a:t>
            </a:r>
            <a:r>
              <a:rPr lang="pt-BR" sz="1400" b="1" dirty="0">
                <a:solidFill>
                  <a:schemeClr val="bg1"/>
                </a:solidFill>
                <a:latin typeface="Miriam Libre" panose="00000500000000000000" pitchFamily="2" charset="-79"/>
                <a:cs typeface="Miriam Libre" panose="00000500000000000000" pitchFamily="2" charset="-79"/>
              </a:rPr>
              <a:t>...</a:t>
            </a:r>
            <a:r>
              <a:rPr lang="pt-BR" sz="14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Eletroeletrônica</a:t>
            </a:r>
            <a:br>
              <a:rPr lang="pt-BR" sz="1400" b="1" dirty="0">
                <a:latin typeface="Miriam Libre" panose="00000500000000000000" pitchFamily="2" charset="-79"/>
                <a:cs typeface="Miriam Libre" panose="00000500000000000000" pitchFamily="2" charset="-79"/>
              </a:rPr>
            </a:br>
            <a:r>
              <a:rPr lang="pt-BR" sz="14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   Aplicada</a:t>
            </a:r>
            <a:br>
              <a:rPr lang="pt-BR" sz="1400" b="1" dirty="0">
                <a:latin typeface="Miriam Libre" panose="00000500000000000000" pitchFamily="2" charset="-79"/>
                <a:cs typeface="Miriam Libre" panose="00000500000000000000" pitchFamily="2" charset="-79"/>
              </a:rPr>
            </a:br>
            <a:r>
              <a:rPr lang="pt-BR" sz="14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- Lógica de Programação</a:t>
            </a:r>
            <a:br>
              <a:rPr lang="pt-BR" sz="1400" b="1" dirty="0">
                <a:latin typeface="Miriam Libre" panose="00000500000000000000" pitchFamily="2" charset="-79"/>
                <a:cs typeface="Miriam Libre" panose="00000500000000000000" pitchFamily="2" charset="-79"/>
              </a:rPr>
            </a:br>
            <a:endParaRPr lang="pt-BR" sz="1400" b="1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</p:txBody>
      </p:sp>
      <p:sp>
        <p:nvSpPr>
          <p:cNvPr id="11" name="Google Shape;3851;p15">
            <a:extLst>
              <a:ext uri="{FF2B5EF4-FFF2-40B4-BE49-F238E27FC236}">
                <a16:creationId xmlns:a16="http://schemas.microsoft.com/office/drawing/2014/main" id="{0EBD8EE5-E109-4B3E-841D-53E84BAA87BF}"/>
              </a:ext>
            </a:extLst>
          </p:cNvPr>
          <p:cNvSpPr txBox="1">
            <a:spLocks/>
          </p:cNvSpPr>
          <p:nvPr/>
        </p:nvSpPr>
        <p:spPr>
          <a:xfrm>
            <a:off x="5783858" y="2300286"/>
            <a:ext cx="2608622" cy="2278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lnSpc>
                <a:spcPts val="2100"/>
              </a:lnSpc>
              <a:buClr>
                <a:schemeClr val="dk1"/>
              </a:buClr>
              <a:buSzPts val="1100"/>
              <a:buNone/>
            </a:pPr>
            <a:r>
              <a:rPr lang="pt-BR" sz="14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Específico II</a:t>
            </a:r>
            <a:br>
              <a:rPr lang="pt-BR" sz="1400" b="1" dirty="0">
                <a:latin typeface="Miriam Libre" panose="00000500000000000000" pitchFamily="2" charset="-79"/>
                <a:cs typeface="Miriam Libre" panose="00000500000000000000" pitchFamily="2" charset="-79"/>
              </a:rPr>
            </a:br>
            <a:endParaRPr lang="pt-BR" sz="1400" b="1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0" indent="0">
              <a:lnSpc>
                <a:spcPts val="2100"/>
              </a:lnSpc>
              <a:buClr>
                <a:schemeClr val="dk1"/>
              </a:buClr>
              <a:buSzPts val="1100"/>
              <a:buNone/>
            </a:pPr>
            <a:r>
              <a:rPr lang="pt-BR" sz="14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- Desenv. de Sistemas</a:t>
            </a:r>
            <a:br>
              <a:rPr lang="pt-BR" sz="1400" b="1" dirty="0">
                <a:latin typeface="Miriam Libre" panose="00000500000000000000" pitchFamily="2" charset="-79"/>
                <a:cs typeface="Miriam Libre" panose="00000500000000000000" pitchFamily="2" charset="-79"/>
              </a:rPr>
            </a:br>
            <a:r>
              <a:rPr lang="pt-BR" sz="14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- Implantação de Sistemas</a:t>
            </a:r>
            <a:br>
              <a:rPr lang="pt-BR" sz="1400" b="1" dirty="0">
                <a:latin typeface="Miriam Libre" panose="00000500000000000000" pitchFamily="2" charset="-79"/>
                <a:cs typeface="Miriam Libre" panose="00000500000000000000" pitchFamily="2" charset="-79"/>
              </a:rPr>
            </a:br>
            <a:r>
              <a:rPr lang="pt-BR" sz="14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- Manutenção de Sistemas</a:t>
            </a:r>
            <a:br>
              <a:rPr lang="pt-BR" sz="1400" b="1" dirty="0">
                <a:latin typeface="Miriam Libre" panose="00000500000000000000" pitchFamily="2" charset="-79"/>
                <a:cs typeface="Miriam Libre" panose="00000500000000000000" pitchFamily="2" charset="-79"/>
              </a:rPr>
            </a:br>
            <a:r>
              <a:rPr lang="pt-BR" sz="14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- Modelagem de Sistemas</a:t>
            </a:r>
            <a:br>
              <a:rPr lang="pt-BR" sz="1400" b="1" dirty="0">
                <a:latin typeface="Miriam Libre" panose="00000500000000000000" pitchFamily="2" charset="-79"/>
                <a:cs typeface="Miriam Libre" panose="00000500000000000000" pitchFamily="2" charset="-79"/>
              </a:rPr>
            </a:br>
            <a:r>
              <a:rPr lang="pt-BR" sz="14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- Testes de Sistemas</a:t>
            </a:r>
          </a:p>
        </p:txBody>
      </p:sp>
      <p:sp>
        <p:nvSpPr>
          <p:cNvPr id="13" name="Google Shape;3851;p15">
            <a:extLst>
              <a:ext uri="{FF2B5EF4-FFF2-40B4-BE49-F238E27FC236}">
                <a16:creationId xmlns:a16="http://schemas.microsoft.com/office/drawing/2014/main" id="{DF22FF22-8C89-4FEA-86A8-97F1D95AFEBF}"/>
              </a:ext>
            </a:extLst>
          </p:cNvPr>
          <p:cNvSpPr txBox="1">
            <a:spLocks/>
          </p:cNvSpPr>
          <p:nvPr/>
        </p:nvSpPr>
        <p:spPr>
          <a:xfrm>
            <a:off x="3409436" y="2337613"/>
            <a:ext cx="2309651" cy="207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lnSpc>
                <a:spcPts val="2200"/>
              </a:lnSpc>
              <a:buClr>
                <a:schemeClr val="dk1"/>
              </a:buClr>
              <a:buSzPts val="1100"/>
              <a:buNone/>
            </a:pPr>
            <a:r>
              <a:rPr lang="pt-BR" sz="14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Específico I</a:t>
            </a:r>
            <a:br>
              <a:rPr lang="pt-BR" sz="1400" dirty="0">
                <a:latin typeface="Miriam Libre" panose="00000500000000000000" pitchFamily="2" charset="-79"/>
                <a:cs typeface="Miriam Libre" panose="00000500000000000000" pitchFamily="2" charset="-79"/>
              </a:rPr>
            </a:br>
            <a:endParaRPr lang="pt-BR" sz="1400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0" indent="0">
              <a:lnSpc>
                <a:spcPts val="2200"/>
              </a:lnSpc>
              <a:buClr>
                <a:schemeClr val="dk1"/>
              </a:buClr>
              <a:buSzPts val="1100"/>
              <a:buNone/>
            </a:pPr>
            <a:r>
              <a:rPr lang="pt-BR" sz="14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- Banco de Dados</a:t>
            </a:r>
            <a:br>
              <a:rPr lang="pt-BR" sz="1400" b="1" dirty="0">
                <a:latin typeface="Miriam Libre" panose="00000500000000000000" pitchFamily="2" charset="-79"/>
                <a:cs typeface="Miriam Libre" panose="00000500000000000000" pitchFamily="2" charset="-79"/>
              </a:rPr>
            </a:br>
            <a:r>
              <a:rPr lang="pt-BR" sz="14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- Programação de App’s</a:t>
            </a:r>
            <a:br>
              <a:rPr lang="pt-BR" sz="1400" b="1" dirty="0">
                <a:latin typeface="Miriam Libre" panose="00000500000000000000" pitchFamily="2" charset="-79"/>
                <a:cs typeface="Miriam Libre" panose="00000500000000000000" pitchFamily="2" charset="-79"/>
              </a:rPr>
            </a:br>
            <a:r>
              <a:rPr lang="pt-BR" sz="14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- Internet das Coisas</a:t>
            </a:r>
            <a:br>
              <a:rPr lang="pt-BR" sz="1400" dirty="0">
                <a:latin typeface="Miriam Libre" panose="00000500000000000000" pitchFamily="2" charset="-79"/>
                <a:cs typeface="Miriam Libre" panose="00000500000000000000" pitchFamily="2" charset="-79"/>
              </a:rPr>
            </a:br>
            <a:br>
              <a:rPr lang="pt-BR" sz="1400" dirty="0"/>
            </a:br>
            <a:endParaRPr lang="pt-BR" sz="140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061FD20-88AB-4728-A9A9-C4E813361FED}"/>
              </a:ext>
            </a:extLst>
          </p:cNvPr>
          <p:cNvSpPr/>
          <p:nvPr/>
        </p:nvSpPr>
        <p:spPr>
          <a:xfrm>
            <a:off x="5798146" y="3358366"/>
            <a:ext cx="2530756" cy="799297"/>
          </a:xfrm>
          <a:prstGeom prst="rect">
            <a:avLst/>
          </a:prstGeom>
          <a:noFill/>
          <a:ln>
            <a:solidFill>
              <a:srgbClr val="803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Google Shape;451;p38">
            <a:extLst>
              <a:ext uri="{FF2B5EF4-FFF2-40B4-BE49-F238E27FC236}">
                <a16:creationId xmlns:a16="http://schemas.microsoft.com/office/drawing/2014/main" id="{CA6C9A97-0910-4808-ABCA-3B6F93D5A0DD}"/>
              </a:ext>
            </a:extLst>
          </p:cNvPr>
          <p:cNvGrpSpPr/>
          <p:nvPr/>
        </p:nvGrpSpPr>
        <p:grpSpPr>
          <a:xfrm>
            <a:off x="7543800" y="400041"/>
            <a:ext cx="919380" cy="764847"/>
            <a:chOff x="1926350" y="995225"/>
            <a:chExt cx="428650" cy="356600"/>
          </a:xfrm>
          <a:solidFill>
            <a:srgbClr val="532264"/>
          </a:solidFill>
        </p:grpSpPr>
        <p:sp>
          <p:nvSpPr>
            <p:cNvPr id="16" name="Google Shape;452;p38">
              <a:extLst>
                <a:ext uri="{FF2B5EF4-FFF2-40B4-BE49-F238E27FC236}">
                  <a16:creationId xmlns:a16="http://schemas.microsoft.com/office/drawing/2014/main" id="{BC7D876A-D59C-46C6-92EA-88F4C3AAE98E}"/>
                </a:ext>
              </a:extLst>
            </p:cNvPr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3;p38">
              <a:extLst>
                <a:ext uri="{FF2B5EF4-FFF2-40B4-BE49-F238E27FC236}">
                  <a16:creationId xmlns:a16="http://schemas.microsoft.com/office/drawing/2014/main" id="{2246CD86-4D64-4914-8B81-7D5B6B4E245B}"/>
                </a:ext>
              </a:extLst>
            </p:cNvPr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4;p38">
              <a:extLst>
                <a:ext uri="{FF2B5EF4-FFF2-40B4-BE49-F238E27FC236}">
                  <a16:creationId xmlns:a16="http://schemas.microsoft.com/office/drawing/2014/main" id="{3BD23CCB-8A5C-4340-9D53-4BD04BAEB02B}"/>
                </a:ext>
              </a:extLst>
            </p:cNvPr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5;p38">
              <a:extLst>
                <a:ext uri="{FF2B5EF4-FFF2-40B4-BE49-F238E27FC236}">
                  <a16:creationId xmlns:a16="http://schemas.microsoft.com/office/drawing/2014/main" id="{06B83887-927B-4247-B94D-4E6BB68DE03B}"/>
                </a:ext>
              </a:extLst>
            </p:cNvPr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9600BBAC-BBA2-FD26-4254-F23619794A7D}"/>
              </a:ext>
            </a:extLst>
          </p:cNvPr>
          <p:cNvSpPr/>
          <p:nvPr/>
        </p:nvSpPr>
        <p:spPr>
          <a:xfrm>
            <a:off x="3434676" y="3704538"/>
            <a:ext cx="2209639" cy="263312"/>
          </a:xfrm>
          <a:prstGeom prst="rect">
            <a:avLst/>
          </a:prstGeom>
          <a:noFill/>
          <a:ln>
            <a:solidFill>
              <a:srgbClr val="803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6842401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77E6EEC-8C1D-47C8-A71E-A76170056540}"/>
              </a:ext>
            </a:extLst>
          </p:cNvPr>
          <p:cNvSpPr/>
          <p:nvPr/>
        </p:nvSpPr>
        <p:spPr>
          <a:xfrm>
            <a:off x="869442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2B7273D-C315-4E09-967D-16A0343288C5}"/>
              </a:ext>
            </a:extLst>
          </p:cNvPr>
          <p:cNvSpPr/>
          <p:nvPr/>
        </p:nvSpPr>
        <p:spPr>
          <a:xfrm>
            <a:off x="0" y="0"/>
            <a:ext cx="449579" cy="5128260"/>
          </a:xfrm>
          <a:prstGeom prst="rect">
            <a:avLst/>
          </a:prstGeom>
          <a:solidFill>
            <a:srgbClr val="532264"/>
          </a:solidFill>
          <a:ln>
            <a:solidFill>
              <a:srgbClr val="53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solidFill>
                  <a:srgbClr val="80359B"/>
                </a:solidFill>
              </a:ln>
              <a:solidFill>
                <a:srgbClr val="80359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Google Shape;3836;p13">
            <a:extLst>
              <a:ext uri="{FF2B5EF4-FFF2-40B4-BE49-F238E27FC236}">
                <a16:creationId xmlns:a16="http://schemas.microsoft.com/office/drawing/2014/main" id="{0F3B6175-5A68-4D76-AB92-49CB84466431}"/>
              </a:ext>
            </a:extLst>
          </p:cNvPr>
          <p:cNvSpPr txBox="1">
            <a:spLocks/>
          </p:cNvSpPr>
          <p:nvPr/>
        </p:nvSpPr>
        <p:spPr>
          <a:xfrm>
            <a:off x="721518" y="516452"/>
            <a:ext cx="4505802" cy="59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iriam Libre" panose="00000500000000000000" pitchFamily="2" charset="-79"/>
                <a:cs typeface="Miriam Libre" panose="00000500000000000000" pitchFamily="2" charset="-79"/>
                <a:sym typeface="Dosis ExtraLight"/>
              </a:rPr>
              <a:t>Cronograma e Calendário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4D9"/>
              </a:buClr>
              <a:buSzPts val="6000"/>
              <a:buFont typeface="Dosis ExtraLight"/>
              <a:buNone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8184D9">
                  <a:lumMod val="40000"/>
                  <a:lumOff val="60000"/>
                </a:srgbClr>
              </a:solidFill>
              <a:effectLst/>
              <a:uLnTx/>
              <a:uFillTx/>
              <a:latin typeface="Dosis ExtraLight"/>
              <a:sym typeface="Dosis ExtraLight"/>
            </a:endParaRPr>
          </a:p>
        </p:txBody>
      </p:sp>
      <p:sp>
        <p:nvSpPr>
          <p:cNvPr id="16" name="Google Shape;3851;p15">
            <a:extLst>
              <a:ext uri="{FF2B5EF4-FFF2-40B4-BE49-F238E27FC236}">
                <a16:creationId xmlns:a16="http://schemas.microsoft.com/office/drawing/2014/main" id="{DA826BDC-F3D0-4202-942A-18E07802CD04}"/>
              </a:ext>
            </a:extLst>
          </p:cNvPr>
          <p:cNvSpPr txBox="1">
            <a:spLocks/>
          </p:cNvSpPr>
          <p:nvPr/>
        </p:nvSpPr>
        <p:spPr>
          <a:xfrm>
            <a:off x="951470" y="1395213"/>
            <a:ext cx="6462967" cy="905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en-US" sz="1800" b="1" dirty="0">
                <a:latin typeface="Miriam Libre" panose="00000500000000000000" pitchFamily="2" charset="-79"/>
                <a:ea typeface="Titillium Web"/>
                <a:cs typeface="Miriam Libre" panose="00000500000000000000" pitchFamily="2" charset="-79"/>
                <a:sym typeface="Titillium Web"/>
              </a:rPr>
              <a:t>As aulas acontecem de segunda-feira a quarta-feira no SENAI de forma presencial e sexta-feira (EaD).</a:t>
            </a:r>
          </a:p>
        </p:txBody>
      </p:sp>
      <p:sp>
        <p:nvSpPr>
          <p:cNvPr id="17" name="Google Shape;3851;p15">
            <a:extLst>
              <a:ext uri="{FF2B5EF4-FFF2-40B4-BE49-F238E27FC236}">
                <a16:creationId xmlns:a16="http://schemas.microsoft.com/office/drawing/2014/main" id="{1E302A76-95DC-42E2-B4BA-35704EE1EAC9}"/>
              </a:ext>
            </a:extLst>
          </p:cNvPr>
          <p:cNvSpPr txBox="1">
            <a:spLocks/>
          </p:cNvSpPr>
          <p:nvPr/>
        </p:nvSpPr>
        <p:spPr>
          <a:xfrm>
            <a:off x="1055055" y="2307049"/>
            <a:ext cx="3623271" cy="175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sz="18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Horário / Intervalo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pt-BR" sz="800" b="1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sz="1700" dirty="0">
                <a:latin typeface="Miriam Libre" panose="00000500000000000000" pitchFamily="2" charset="-79"/>
                <a:cs typeface="Miriam Libre" panose="00000500000000000000" pitchFamily="2" charset="-79"/>
              </a:rPr>
              <a:t>19:00h – 20:45h (Primeira Parte)</a:t>
            </a:r>
            <a:br>
              <a:rPr lang="pt-BR" sz="1700" dirty="0">
                <a:latin typeface="Miriam Libre" panose="00000500000000000000" pitchFamily="2" charset="-79"/>
                <a:cs typeface="Miriam Libre" panose="00000500000000000000" pitchFamily="2" charset="-79"/>
              </a:rPr>
            </a:br>
            <a:r>
              <a:rPr lang="pt-BR" sz="1700" dirty="0">
                <a:latin typeface="Miriam Libre" panose="00000500000000000000" pitchFamily="2" charset="-79"/>
                <a:cs typeface="Miriam Libre" panose="00000500000000000000" pitchFamily="2" charset="-79"/>
              </a:rPr>
              <a:t>20:45h – 21:00h (Intervalo)</a:t>
            </a:r>
            <a:br>
              <a:rPr lang="pt-BR" sz="1700" dirty="0">
                <a:latin typeface="Miriam Libre" panose="00000500000000000000" pitchFamily="2" charset="-79"/>
                <a:cs typeface="Miriam Libre" panose="00000500000000000000" pitchFamily="2" charset="-79"/>
              </a:rPr>
            </a:br>
            <a:r>
              <a:rPr lang="pt-BR" sz="1700" dirty="0">
                <a:latin typeface="Miriam Libre" panose="00000500000000000000" pitchFamily="2" charset="-79"/>
                <a:cs typeface="Miriam Libre" panose="00000500000000000000" pitchFamily="2" charset="-79"/>
              </a:rPr>
              <a:t>21:00h – 22:30h (Segunda Parte)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br>
              <a:rPr lang="pt-BR" sz="1400" dirty="0"/>
            </a:br>
            <a:endParaRPr lang="pt-BR" sz="1400" dirty="0"/>
          </a:p>
        </p:txBody>
      </p:sp>
      <p:sp>
        <p:nvSpPr>
          <p:cNvPr id="19" name="Google Shape;3851;p15">
            <a:extLst>
              <a:ext uri="{FF2B5EF4-FFF2-40B4-BE49-F238E27FC236}">
                <a16:creationId xmlns:a16="http://schemas.microsoft.com/office/drawing/2014/main" id="{DA0B750C-DDF8-4408-9F21-CE4A64F1002F}"/>
              </a:ext>
            </a:extLst>
          </p:cNvPr>
          <p:cNvSpPr txBox="1">
            <a:spLocks/>
          </p:cNvSpPr>
          <p:nvPr/>
        </p:nvSpPr>
        <p:spPr>
          <a:xfrm>
            <a:off x="2974419" y="4060042"/>
            <a:ext cx="4436388" cy="50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Titillium Web"/>
                <a:ea typeface="Titillium Web"/>
                <a:cs typeface="Titillium Web"/>
                <a:sym typeface="Titillium Web"/>
              </a:rPr>
              <a:t>Acessar no AVA </a:t>
            </a:r>
            <a:r>
              <a:rPr lang="en-US" sz="1400" b="1" dirty="0">
                <a:solidFill>
                  <a:srgbClr val="7030A0"/>
                </a:solidFill>
                <a:latin typeface="Titillium Web" panose="00000500000000000000" pitchFamily="2" charset="0"/>
                <a:ea typeface="Titillium Web"/>
                <a:cs typeface="Titillium Web"/>
                <a:sym typeface="Titillium Web"/>
              </a:rPr>
              <a:t>“</a:t>
            </a:r>
            <a:r>
              <a:rPr lang="pt-BR" sz="1400" b="1" dirty="0">
                <a:solidFill>
                  <a:srgbClr val="7030A0"/>
                </a:solidFill>
                <a:latin typeface="Titillium Web" panose="00000500000000000000" pitchFamily="2" charset="0"/>
                <a:ea typeface="Titillium Web"/>
                <a:cs typeface="Titillium Web"/>
                <a:sym typeface="Titillium Web"/>
              </a:rPr>
              <a:t>Ensalamento N1.pdf”</a:t>
            </a:r>
            <a:endParaRPr lang="en-US" sz="1400" b="1" dirty="0">
              <a:solidFill>
                <a:srgbClr val="7030A0"/>
              </a:solidFill>
              <a:latin typeface="Titillium Web" panose="00000500000000000000" pitchFamily="2" charset="0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20" name="Google Shape;440;p38">
            <a:extLst>
              <a:ext uri="{FF2B5EF4-FFF2-40B4-BE49-F238E27FC236}">
                <a16:creationId xmlns:a16="http://schemas.microsoft.com/office/drawing/2014/main" id="{2D6CC5DB-81DB-4F20-B6E1-6E03C1393F27}"/>
              </a:ext>
            </a:extLst>
          </p:cNvPr>
          <p:cNvGrpSpPr/>
          <p:nvPr/>
        </p:nvGrpSpPr>
        <p:grpSpPr>
          <a:xfrm>
            <a:off x="7825945" y="366162"/>
            <a:ext cx="657231" cy="656238"/>
            <a:chOff x="6660750" y="298550"/>
            <a:chExt cx="396900" cy="396300"/>
          </a:xfrm>
          <a:solidFill>
            <a:srgbClr val="532264"/>
          </a:solidFill>
        </p:grpSpPr>
        <p:sp>
          <p:nvSpPr>
            <p:cNvPr id="21" name="Google Shape;441;p38">
              <a:extLst>
                <a:ext uri="{FF2B5EF4-FFF2-40B4-BE49-F238E27FC236}">
                  <a16:creationId xmlns:a16="http://schemas.microsoft.com/office/drawing/2014/main" id="{702603B0-ACDA-4472-B47D-2E5F8F214753}"/>
                </a:ext>
              </a:extLst>
            </p:cNvPr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2;p38">
              <a:extLst>
                <a:ext uri="{FF2B5EF4-FFF2-40B4-BE49-F238E27FC236}">
                  <a16:creationId xmlns:a16="http://schemas.microsoft.com/office/drawing/2014/main" id="{A12EF946-5B5E-4D10-9EC9-C8FB5543A753}"/>
                </a:ext>
              </a:extLst>
            </p:cNvPr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3851;p15">
            <a:extLst>
              <a:ext uri="{FF2B5EF4-FFF2-40B4-BE49-F238E27FC236}">
                <a16:creationId xmlns:a16="http://schemas.microsoft.com/office/drawing/2014/main" id="{7E9176D5-DB79-42A8-86F8-9C314E3D4BFF}"/>
              </a:ext>
            </a:extLst>
          </p:cNvPr>
          <p:cNvSpPr txBox="1">
            <a:spLocks/>
          </p:cNvSpPr>
          <p:nvPr/>
        </p:nvSpPr>
        <p:spPr>
          <a:xfrm>
            <a:off x="5198273" y="2307049"/>
            <a:ext cx="2947153" cy="1531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sz="1800" b="1" dirty="0">
                <a:latin typeface="Miriam Libre" panose="00000500000000000000" pitchFamily="2" charset="-79"/>
                <a:cs typeface="Miriam Libre" panose="00000500000000000000" pitchFamily="2" charset="-79"/>
              </a:rPr>
              <a:t>Início / Fim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pt-BR" sz="800" b="1" dirty="0">
              <a:latin typeface="Miriam Libre" panose="00000500000000000000" pitchFamily="2" charset="-79"/>
              <a:cs typeface="Miriam Libre" panose="00000500000000000000" pitchFamily="2" charset="-79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sz="1700" dirty="0">
                <a:latin typeface="Miriam Libre" panose="00000500000000000000" pitchFamily="2" charset="-79"/>
                <a:cs typeface="Miriam Libre" panose="00000500000000000000" pitchFamily="2" charset="-79"/>
              </a:rPr>
              <a:t>&gt; 24 de julho de 2023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sz="1700" dirty="0">
                <a:latin typeface="Miriam Libre" panose="00000500000000000000" pitchFamily="2" charset="-79"/>
                <a:cs typeface="Miriam Libre" panose="00000500000000000000" pitchFamily="2" charset="-79"/>
              </a:rPr>
              <a:t>&lt; 05 de dezembro de 2023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br>
              <a:rPr lang="pt-BR" sz="1400" dirty="0"/>
            </a:b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927604228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A5B0FE"/>
      </a:accent1>
      <a:accent2>
        <a:srgbClr val="8184D9"/>
      </a:accent2>
      <a:accent3>
        <a:srgbClr val="6463BD"/>
      </a:accent3>
      <a:accent4>
        <a:srgbClr val="4F4A9E"/>
      </a:accent4>
      <a:accent5>
        <a:srgbClr val="212121"/>
      </a:accent5>
      <a:accent6>
        <a:srgbClr val="FFA500"/>
      </a:accent6>
      <a:hlink>
        <a:srgbClr val="6463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2833</TotalTime>
  <Words>1257</Words>
  <Application>Microsoft Office PowerPoint</Application>
  <PresentationFormat>Apresentação na tela (16:9)</PresentationFormat>
  <Paragraphs>168</Paragraphs>
  <Slides>37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37</vt:i4>
      </vt:variant>
    </vt:vector>
  </HeadingPairs>
  <TitlesOfParts>
    <vt:vector size="52" baseType="lpstr">
      <vt:lpstr>Titillium Web</vt:lpstr>
      <vt:lpstr>Dosis</vt:lpstr>
      <vt:lpstr>ArialMT</vt:lpstr>
      <vt:lpstr>Wingdings</vt:lpstr>
      <vt:lpstr>Arial</vt:lpstr>
      <vt:lpstr>Quantico</vt:lpstr>
      <vt:lpstr>Dosis ExtraLight</vt:lpstr>
      <vt:lpstr>Source Sans Pro</vt:lpstr>
      <vt:lpstr>Barlow Light</vt:lpstr>
      <vt:lpstr>Barlow</vt:lpstr>
      <vt:lpstr>Miriam Libre</vt:lpstr>
      <vt:lpstr>Titillium Web Light</vt:lpstr>
      <vt:lpstr>Raleway</vt:lpstr>
      <vt:lpstr>Roderigo template</vt:lpstr>
      <vt:lpstr>Plum</vt:lpstr>
      <vt:lpstr>Modelagem de Sistemas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Lucas Naspolini</dc:creator>
  <cp:lastModifiedBy>Pixelikas</cp:lastModifiedBy>
  <cp:revision>92</cp:revision>
  <dcterms:modified xsi:type="dcterms:W3CDTF">2023-07-31T18:43:37Z</dcterms:modified>
</cp:coreProperties>
</file>